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Montserrat" charset="1" panose="00000500000000000000"/>
      <p:regular r:id="rId29"/>
    </p:embeddedFont>
    <p:embeddedFont>
      <p:font typeface="Montserrat Heavy" charset="1" panose="00000A00000000000000"/>
      <p:regular r:id="rId30"/>
    </p:embeddedFont>
    <p:embeddedFont>
      <p:font typeface="DM Sans Bold" charset="1" panose="00000000000000000000"/>
      <p:regular r:id="rId31"/>
    </p:embeddedFont>
    <p:embeddedFont>
      <p:font typeface="Montserrat Bold" charset="1" panose="000008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338159">
            <a:off x="9435733" y="6630537"/>
            <a:ext cx="9525408" cy="5334228"/>
          </a:xfrm>
          <a:custGeom>
            <a:avLst/>
            <a:gdLst/>
            <a:ahLst/>
            <a:cxnLst/>
            <a:rect r="r" b="b" t="t" l="l"/>
            <a:pathLst>
              <a:path h="5334228" w="9525408">
                <a:moveTo>
                  <a:pt x="0" y="0"/>
                </a:moveTo>
                <a:lnTo>
                  <a:pt x="9525407" y="0"/>
                </a:lnTo>
                <a:lnTo>
                  <a:pt x="9525407" y="5334228"/>
                </a:lnTo>
                <a:lnTo>
                  <a:pt x="0" y="5334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38159">
            <a:off x="-174563" y="7036805"/>
            <a:ext cx="9525408" cy="5334228"/>
          </a:xfrm>
          <a:custGeom>
            <a:avLst/>
            <a:gdLst/>
            <a:ahLst/>
            <a:cxnLst/>
            <a:rect r="r" b="b" t="t" l="l"/>
            <a:pathLst>
              <a:path h="5334228" w="9525408">
                <a:moveTo>
                  <a:pt x="0" y="0"/>
                </a:moveTo>
                <a:lnTo>
                  <a:pt x="9525407" y="0"/>
                </a:lnTo>
                <a:lnTo>
                  <a:pt x="9525407" y="5334228"/>
                </a:lnTo>
                <a:lnTo>
                  <a:pt x="0" y="5334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420649" y="728783"/>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2A8E3">
                    <a:alpha val="0"/>
                  </a:srgbClr>
                </a:gs>
                <a:gs pos="100000">
                  <a:srgbClr val="3B27C6">
                    <a:alpha val="72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0424575" y="2359656"/>
            <a:ext cx="6834725" cy="5775457"/>
          </a:xfrm>
          <a:custGeom>
            <a:avLst/>
            <a:gdLst/>
            <a:ahLst/>
            <a:cxnLst/>
            <a:rect r="r" b="b" t="t" l="l"/>
            <a:pathLst>
              <a:path h="5775457" w="6834725">
                <a:moveTo>
                  <a:pt x="0" y="0"/>
                </a:moveTo>
                <a:lnTo>
                  <a:pt x="6834725" y="0"/>
                </a:lnTo>
                <a:lnTo>
                  <a:pt x="6834725" y="5775457"/>
                </a:lnTo>
                <a:lnTo>
                  <a:pt x="0" y="5775457"/>
                </a:lnTo>
                <a:lnTo>
                  <a:pt x="0" y="0"/>
                </a:lnTo>
                <a:close/>
              </a:path>
            </a:pathLst>
          </a:custGeom>
          <a:blipFill>
            <a:blip r:embed="rId4"/>
            <a:stretch>
              <a:fillRect l="-729" t="-18176" r="0" b="-1027"/>
            </a:stretch>
          </a:blipFill>
        </p:spPr>
      </p:sp>
      <p:sp>
        <p:nvSpPr>
          <p:cNvPr name="Freeform 8" id="8"/>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5"/>
            <a:stretch>
              <a:fillRect l="0" t="0" r="0" b="0"/>
            </a:stretch>
          </a:blipFill>
        </p:spPr>
      </p:sp>
      <p:sp>
        <p:nvSpPr>
          <p:cNvPr name="TextBox 9" id="9"/>
          <p:cNvSpPr txBox="true"/>
          <p:nvPr/>
        </p:nvSpPr>
        <p:spPr>
          <a:xfrm rot="0">
            <a:off x="1916780" y="2781017"/>
            <a:ext cx="5578876" cy="2466367"/>
          </a:xfrm>
          <a:prstGeom prst="rect">
            <a:avLst/>
          </a:prstGeom>
        </p:spPr>
        <p:txBody>
          <a:bodyPr anchor="t" rtlCol="false" tIns="0" lIns="0" bIns="0" rIns="0">
            <a:spAutoFit/>
          </a:bodyPr>
          <a:lstStyle/>
          <a:p>
            <a:pPr algn="l">
              <a:lnSpc>
                <a:spcPts val="9389"/>
              </a:lnSpc>
            </a:pPr>
            <a:r>
              <a:rPr lang="en-US" sz="10205">
                <a:solidFill>
                  <a:srgbClr val="FFFFFF"/>
                </a:solidFill>
                <a:latin typeface="Montserrat"/>
                <a:ea typeface="Montserrat"/>
                <a:cs typeface="Montserrat"/>
                <a:sym typeface="Montserrat"/>
              </a:rPr>
              <a:t>US Housing</a:t>
            </a:r>
          </a:p>
        </p:txBody>
      </p:sp>
      <p:sp>
        <p:nvSpPr>
          <p:cNvPr name="TextBox 10" id="10"/>
          <p:cNvSpPr txBox="true"/>
          <p:nvPr/>
        </p:nvSpPr>
        <p:spPr>
          <a:xfrm rot="0">
            <a:off x="1916780" y="5362575"/>
            <a:ext cx="8507795" cy="998856"/>
          </a:xfrm>
          <a:prstGeom prst="rect">
            <a:avLst/>
          </a:prstGeom>
        </p:spPr>
        <p:txBody>
          <a:bodyPr anchor="t" rtlCol="false" tIns="0" lIns="0" bIns="0" rIns="0">
            <a:spAutoFit/>
          </a:bodyPr>
          <a:lstStyle/>
          <a:p>
            <a:pPr algn="l">
              <a:lnSpc>
                <a:spcPts val="7360"/>
              </a:lnSpc>
            </a:pPr>
            <a:r>
              <a:rPr lang="en-US" sz="8000" b="true">
                <a:solidFill>
                  <a:srgbClr val="B7E6F3"/>
                </a:solidFill>
                <a:latin typeface="Montserrat Heavy"/>
                <a:ea typeface="Montserrat Heavy"/>
                <a:cs typeface="Montserrat Heavy"/>
                <a:sym typeface="Montserrat Heavy"/>
              </a:rPr>
              <a:t>Market Trends</a:t>
            </a:r>
          </a:p>
        </p:txBody>
      </p:sp>
      <p:sp>
        <p:nvSpPr>
          <p:cNvPr name="TextBox 11" id="11"/>
          <p:cNvSpPr txBox="true"/>
          <p:nvPr/>
        </p:nvSpPr>
        <p:spPr>
          <a:xfrm rot="0">
            <a:off x="1926605" y="6791967"/>
            <a:ext cx="5578876" cy="671830"/>
          </a:xfrm>
          <a:prstGeom prst="rect">
            <a:avLst/>
          </a:prstGeom>
        </p:spPr>
        <p:txBody>
          <a:bodyPr anchor="t" rtlCol="false" tIns="0" lIns="0" bIns="0" rIns="0">
            <a:spAutoFit/>
          </a:bodyPr>
          <a:lstStyle/>
          <a:p>
            <a:pPr algn="l">
              <a:lnSpc>
                <a:spcPts val="2644"/>
              </a:lnSpc>
            </a:pPr>
            <a:r>
              <a:rPr lang="en-US" sz="2299">
                <a:solidFill>
                  <a:srgbClr val="FFFFFF"/>
                </a:solidFill>
                <a:latin typeface="Montserrat"/>
                <a:ea typeface="Montserrat"/>
                <a:cs typeface="Montserrat"/>
                <a:sym typeface="Montserrat"/>
              </a:rPr>
              <a:t>Explore price shifts, economic drivers, and 3-year forecasts.</a:t>
            </a:r>
          </a:p>
        </p:txBody>
      </p:sp>
      <p:sp>
        <p:nvSpPr>
          <p:cNvPr name="TextBox 12" id="12"/>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TextBox 13" id="13"/>
          <p:cNvSpPr txBox="true"/>
          <p:nvPr/>
        </p:nvSpPr>
        <p:spPr>
          <a:xfrm rot="0">
            <a:off x="14219854" y="1275442"/>
            <a:ext cx="2286895" cy="264893"/>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Vladyslav Misonh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1122964" y="4002832"/>
            <a:ext cx="8422889" cy="3701049"/>
            <a:chOff x="0" y="0"/>
            <a:chExt cx="2218374" cy="974762"/>
          </a:xfrm>
        </p:grpSpPr>
        <p:sp>
          <p:nvSpPr>
            <p:cNvPr name="Freeform 6" id="6"/>
            <p:cNvSpPr/>
            <p:nvPr/>
          </p:nvSpPr>
          <p:spPr>
            <a:xfrm flipH="false" flipV="false" rot="0">
              <a:off x="0" y="0"/>
              <a:ext cx="2218374" cy="974762"/>
            </a:xfrm>
            <a:custGeom>
              <a:avLst/>
              <a:gdLst/>
              <a:ahLst/>
              <a:cxnLst/>
              <a:rect r="r" b="b" t="t" l="l"/>
              <a:pathLst>
                <a:path h="974762" w="2218374">
                  <a:moveTo>
                    <a:pt x="24817" y="0"/>
                  </a:moveTo>
                  <a:lnTo>
                    <a:pt x="2193557" y="0"/>
                  </a:lnTo>
                  <a:cubicBezTo>
                    <a:pt x="2207263" y="0"/>
                    <a:pt x="2218374" y="11111"/>
                    <a:pt x="2218374" y="24817"/>
                  </a:cubicBezTo>
                  <a:lnTo>
                    <a:pt x="2218374" y="949945"/>
                  </a:lnTo>
                  <a:cubicBezTo>
                    <a:pt x="2218374" y="956527"/>
                    <a:pt x="2215760" y="962839"/>
                    <a:pt x="2211105" y="967493"/>
                  </a:cubicBezTo>
                  <a:cubicBezTo>
                    <a:pt x="2206451" y="972147"/>
                    <a:pt x="2200139" y="974762"/>
                    <a:pt x="2193557" y="974762"/>
                  </a:cubicBezTo>
                  <a:lnTo>
                    <a:pt x="24817" y="974762"/>
                  </a:lnTo>
                  <a:cubicBezTo>
                    <a:pt x="11111" y="974762"/>
                    <a:pt x="0" y="963651"/>
                    <a:pt x="0" y="949945"/>
                  </a:cubicBezTo>
                  <a:lnTo>
                    <a:pt x="0" y="24817"/>
                  </a:lnTo>
                  <a:cubicBezTo>
                    <a:pt x="0" y="18235"/>
                    <a:pt x="2615" y="11923"/>
                    <a:pt x="7269" y="7269"/>
                  </a:cubicBezTo>
                  <a:cubicBezTo>
                    <a:pt x="11923" y="2615"/>
                    <a:pt x="18235" y="0"/>
                    <a:pt x="24817"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7" id="7"/>
            <p:cNvSpPr txBox="true"/>
            <p:nvPr/>
          </p:nvSpPr>
          <p:spPr>
            <a:xfrm>
              <a:off x="0" y="47625"/>
              <a:ext cx="2218374" cy="927137"/>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sp>
        <p:nvSpPr>
          <p:cNvPr name="Freeform 9" id="9"/>
          <p:cNvSpPr/>
          <p:nvPr/>
        </p:nvSpPr>
        <p:spPr>
          <a:xfrm flipH="false" flipV="false" rot="0">
            <a:off x="9868450" y="4002832"/>
            <a:ext cx="7390850" cy="3727898"/>
          </a:xfrm>
          <a:custGeom>
            <a:avLst/>
            <a:gdLst/>
            <a:ahLst/>
            <a:cxnLst/>
            <a:rect r="r" b="b" t="t" l="l"/>
            <a:pathLst>
              <a:path h="3727898" w="7390850">
                <a:moveTo>
                  <a:pt x="0" y="0"/>
                </a:moveTo>
                <a:lnTo>
                  <a:pt x="7390850" y="0"/>
                </a:lnTo>
                <a:lnTo>
                  <a:pt x="7390850" y="3727898"/>
                </a:lnTo>
                <a:lnTo>
                  <a:pt x="0" y="3727898"/>
                </a:lnTo>
                <a:lnTo>
                  <a:pt x="0" y="0"/>
                </a:lnTo>
                <a:close/>
              </a:path>
            </a:pathLst>
          </a:custGeom>
          <a:blipFill>
            <a:blip r:embed="rId3"/>
            <a:stretch>
              <a:fillRect l="0" t="0" r="0" b="0"/>
            </a:stretch>
          </a:blipFill>
        </p:spPr>
      </p:sp>
      <p:sp>
        <p:nvSpPr>
          <p:cNvPr name="TextBox 10" id="10"/>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010</a:t>
            </a:r>
          </a:p>
        </p:txBody>
      </p:sp>
      <p:sp>
        <p:nvSpPr>
          <p:cNvPr name="TextBox 11" id="11"/>
          <p:cNvSpPr txBox="true"/>
          <p:nvPr/>
        </p:nvSpPr>
        <p:spPr>
          <a:xfrm rot="0">
            <a:off x="1122964" y="2653498"/>
            <a:ext cx="16136336" cy="690880"/>
          </a:xfrm>
          <a:prstGeom prst="rect">
            <a:avLst/>
          </a:prstGeom>
        </p:spPr>
        <p:txBody>
          <a:bodyPr anchor="t" rtlCol="false" tIns="0" lIns="0" bIns="0" rIns="0">
            <a:spAutoFit/>
          </a:bodyPr>
          <a:lstStyle/>
          <a:p>
            <a:pPr algn="ctr">
              <a:lnSpc>
                <a:spcPts val="5059"/>
              </a:lnSpc>
            </a:pPr>
            <a:r>
              <a:rPr lang="en-US" sz="5499" b="true">
                <a:solidFill>
                  <a:srgbClr val="FFFFFF"/>
                </a:solidFill>
                <a:latin typeface="Montserrat Bold"/>
                <a:ea typeface="Montserrat Bold"/>
                <a:cs typeface="Montserrat Bold"/>
                <a:sym typeface="Montserrat Bold"/>
              </a:rPr>
              <a:t>Top 5 Fastest-Growing Metros (2018–2023)</a:t>
            </a:r>
          </a:p>
        </p:txBody>
      </p:sp>
      <p:sp>
        <p:nvSpPr>
          <p:cNvPr name="TextBox 12" id="12"/>
          <p:cNvSpPr txBox="true"/>
          <p:nvPr/>
        </p:nvSpPr>
        <p:spPr>
          <a:xfrm rot="0">
            <a:off x="1724471" y="4315953"/>
            <a:ext cx="7219875" cy="3068723"/>
          </a:xfrm>
          <a:prstGeom prst="rect">
            <a:avLst/>
          </a:prstGeom>
        </p:spPr>
        <p:txBody>
          <a:bodyPr anchor="t" rtlCol="false" tIns="0" lIns="0" bIns="0" rIns="0">
            <a:spAutoFit/>
          </a:bodyPr>
          <a:lstStyle/>
          <a:p>
            <a:pPr algn="l">
              <a:lnSpc>
                <a:spcPts val="1794"/>
              </a:lnSpc>
            </a:pPr>
            <a:r>
              <a:rPr lang="en-US" sz="1631">
                <a:solidFill>
                  <a:srgbClr val="FFFFFF"/>
                </a:solidFill>
                <a:latin typeface="Montserrat"/>
                <a:ea typeface="Montserrat"/>
                <a:cs typeface="Montserrat"/>
                <a:sym typeface="Montserrat"/>
              </a:rPr>
              <a:t>This bar chart highlights the five metro areas with the highest percentage increase in the Zillow Home Value Index (ZHVI) between January 2018 and December 2023.</a:t>
            </a:r>
          </a:p>
          <a:p>
            <a:pPr algn="l">
              <a:lnSpc>
                <a:spcPts val="1794"/>
              </a:lnSpc>
            </a:pPr>
          </a:p>
          <a:p>
            <a:pPr algn="l">
              <a:lnSpc>
                <a:spcPts val="1794"/>
              </a:lnSpc>
            </a:pPr>
            <a:r>
              <a:rPr lang="en-US" sz="1631">
                <a:solidFill>
                  <a:srgbClr val="FFFFFF"/>
                </a:solidFill>
                <a:latin typeface="Montserrat"/>
                <a:ea typeface="Montserrat"/>
                <a:cs typeface="Montserrat"/>
                <a:sym typeface="Montserrat"/>
              </a:rPr>
              <a:t>Key observations: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Each of these metros saw over 60% growth in home values, indicating robust local housing demand.</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Markets like Boise, Phoenix, and Charlotte benefited from population inflows, remote work migration, and comparative affordability during the post-2020 housing boom.</a:t>
            </a:r>
          </a:p>
          <a:p>
            <a:pPr algn="l">
              <a:lnSpc>
                <a:spcPts val="1794"/>
              </a:lnSpc>
            </a:pPr>
          </a:p>
          <a:p>
            <a:pPr algn="l">
              <a:lnSpc>
                <a:spcPts val="1794"/>
              </a:lnSpc>
            </a:pPr>
            <a:r>
              <a:rPr lang="en-US" sz="1631">
                <a:solidFill>
                  <a:srgbClr val="FFFFFF"/>
                </a:solidFill>
                <a:latin typeface="Montserrat"/>
                <a:ea typeface="Montserrat"/>
                <a:cs typeface="Montserrat"/>
                <a:sym typeface="Montserrat"/>
              </a:rPr>
              <a:t>Tracking these growth leaders provides insight into both investment opportunities and future affordability pressures in high-growth metros.</a:t>
            </a:r>
          </a:p>
        </p:txBody>
      </p:sp>
      <p:sp>
        <p:nvSpPr>
          <p:cNvPr name="TextBox 13" id="13"/>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TextBox 14" id="14"/>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5" id="15"/>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8259472" y="4507091"/>
            <a:ext cx="8422889" cy="3771981"/>
            <a:chOff x="0" y="0"/>
            <a:chExt cx="2218374" cy="993444"/>
          </a:xfrm>
        </p:grpSpPr>
        <p:sp>
          <p:nvSpPr>
            <p:cNvPr name="Freeform 6" id="6"/>
            <p:cNvSpPr/>
            <p:nvPr/>
          </p:nvSpPr>
          <p:spPr>
            <a:xfrm flipH="false" flipV="false" rot="0">
              <a:off x="0" y="0"/>
              <a:ext cx="2218374" cy="993444"/>
            </a:xfrm>
            <a:custGeom>
              <a:avLst/>
              <a:gdLst/>
              <a:ahLst/>
              <a:cxnLst/>
              <a:rect r="r" b="b" t="t" l="l"/>
              <a:pathLst>
                <a:path h="993444" w="2218374">
                  <a:moveTo>
                    <a:pt x="24817" y="0"/>
                  </a:moveTo>
                  <a:lnTo>
                    <a:pt x="2193557" y="0"/>
                  </a:lnTo>
                  <a:cubicBezTo>
                    <a:pt x="2207263" y="0"/>
                    <a:pt x="2218374" y="11111"/>
                    <a:pt x="2218374" y="24817"/>
                  </a:cubicBezTo>
                  <a:lnTo>
                    <a:pt x="2218374" y="968627"/>
                  </a:lnTo>
                  <a:cubicBezTo>
                    <a:pt x="2218374" y="975208"/>
                    <a:pt x="2215760" y="981521"/>
                    <a:pt x="2211105" y="986175"/>
                  </a:cubicBezTo>
                  <a:cubicBezTo>
                    <a:pt x="2206451" y="990829"/>
                    <a:pt x="2200139" y="993444"/>
                    <a:pt x="2193557" y="993444"/>
                  </a:cubicBezTo>
                  <a:lnTo>
                    <a:pt x="24817" y="993444"/>
                  </a:lnTo>
                  <a:cubicBezTo>
                    <a:pt x="18235" y="993444"/>
                    <a:pt x="11923" y="990829"/>
                    <a:pt x="7269" y="986175"/>
                  </a:cubicBezTo>
                  <a:cubicBezTo>
                    <a:pt x="2615" y="981521"/>
                    <a:pt x="0" y="975208"/>
                    <a:pt x="0" y="968627"/>
                  </a:cubicBezTo>
                  <a:lnTo>
                    <a:pt x="0" y="24817"/>
                  </a:lnTo>
                  <a:cubicBezTo>
                    <a:pt x="0" y="18235"/>
                    <a:pt x="2615" y="11923"/>
                    <a:pt x="7269" y="7269"/>
                  </a:cubicBezTo>
                  <a:cubicBezTo>
                    <a:pt x="11923" y="2615"/>
                    <a:pt x="18235" y="0"/>
                    <a:pt x="24817"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7" id="7"/>
            <p:cNvSpPr txBox="true"/>
            <p:nvPr/>
          </p:nvSpPr>
          <p:spPr>
            <a:xfrm>
              <a:off x="0" y="47625"/>
              <a:ext cx="2218374" cy="945819"/>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1486006" y="2306451"/>
            <a:ext cx="5409741" cy="6097044"/>
          </a:xfrm>
          <a:custGeom>
            <a:avLst/>
            <a:gdLst/>
            <a:ahLst/>
            <a:cxnLst/>
            <a:rect r="r" b="b" t="t" l="l"/>
            <a:pathLst>
              <a:path h="6097044" w="5409741">
                <a:moveTo>
                  <a:pt x="0" y="0"/>
                </a:moveTo>
                <a:lnTo>
                  <a:pt x="5409741" y="0"/>
                </a:lnTo>
                <a:lnTo>
                  <a:pt x="5409741" y="6097044"/>
                </a:lnTo>
                <a:lnTo>
                  <a:pt x="0" y="6097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5507472" y="9185878"/>
            <a:ext cx="1751828" cy="197325"/>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011</a:t>
            </a:r>
          </a:p>
        </p:txBody>
      </p:sp>
      <p:sp>
        <p:nvSpPr>
          <p:cNvPr name="TextBox 10" id="10"/>
          <p:cNvSpPr txBox="true"/>
          <p:nvPr/>
        </p:nvSpPr>
        <p:spPr>
          <a:xfrm rot="0">
            <a:off x="9343413" y="2602323"/>
            <a:ext cx="6255008" cy="1585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2. Drivers of Home Value</a:t>
            </a:r>
          </a:p>
        </p:txBody>
      </p:sp>
      <p:sp>
        <p:nvSpPr>
          <p:cNvPr name="TextBox 11" id="11"/>
          <p:cNvSpPr txBox="true"/>
          <p:nvPr/>
        </p:nvSpPr>
        <p:spPr>
          <a:xfrm rot="0">
            <a:off x="8830346" y="4911600"/>
            <a:ext cx="7219875" cy="3068723"/>
          </a:xfrm>
          <a:prstGeom prst="rect">
            <a:avLst/>
          </a:prstGeom>
        </p:spPr>
        <p:txBody>
          <a:bodyPr anchor="t" rtlCol="false" tIns="0" lIns="0" bIns="0" rIns="0">
            <a:spAutoFit/>
          </a:bodyPr>
          <a:lstStyle/>
          <a:p>
            <a:pPr algn="l">
              <a:lnSpc>
                <a:spcPts val="1794"/>
              </a:lnSpc>
            </a:pPr>
            <a:r>
              <a:rPr lang="en-US" sz="1631">
                <a:solidFill>
                  <a:srgbClr val="FFFFFF"/>
                </a:solidFill>
                <a:latin typeface="Montserrat"/>
                <a:ea typeface="Montserrat"/>
                <a:cs typeface="Montserrat"/>
                <a:sym typeface="Montserrat"/>
              </a:rPr>
              <a:t>This section explores the underlying factors that influence home price trends across different metro areas.</a:t>
            </a:r>
          </a:p>
          <a:p>
            <a:pPr algn="l">
              <a:lnSpc>
                <a:spcPts val="1794"/>
              </a:lnSpc>
            </a:pPr>
          </a:p>
          <a:p>
            <a:pPr algn="l">
              <a:lnSpc>
                <a:spcPts val="1794"/>
              </a:lnSpc>
            </a:pPr>
            <a:r>
              <a:rPr lang="en-US" sz="1631">
                <a:solidFill>
                  <a:srgbClr val="FFFFFF"/>
                </a:solidFill>
                <a:latin typeface="Montserrat"/>
                <a:ea typeface="Montserrat"/>
                <a:cs typeface="Montserrat"/>
                <a:sym typeface="Montserrat"/>
              </a:rPr>
              <a:t>Key drivers include:</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Economic indicators like median income and unemployment rates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Tax policies, including local income and sales taxes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Environmental factors such as the frequency of natural disasters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Population shifts, migration trends, and job market dynamics</a:t>
            </a:r>
          </a:p>
          <a:p>
            <a:pPr algn="l">
              <a:lnSpc>
                <a:spcPts val="1794"/>
              </a:lnSpc>
            </a:pPr>
          </a:p>
          <a:p>
            <a:pPr algn="l">
              <a:lnSpc>
                <a:spcPts val="1794"/>
              </a:lnSpc>
            </a:pPr>
            <a:r>
              <a:rPr lang="en-US" sz="1631">
                <a:solidFill>
                  <a:srgbClr val="FFFFFF"/>
                </a:solidFill>
                <a:latin typeface="Montserrat"/>
                <a:ea typeface="Montserrat"/>
                <a:cs typeface="Montserrat"/>
                <a:sym typeface="Montserrat"/>
              </a:rPr>
              <a:t>Understanding these variables provides deeper insight into why home values rise faster in some regions and helps anticipate future housing market performance.</a:t>
            </a:r>
          </a:p>
          <a:p>
            <a:pPr algn="l">
              <a:lnSpc>
                <a:spcPts val="1794"/>
              </a:lnSpc>
            </a:pPr>
          </a:p>
        </p:txBody>
      </p:sp>
      <p:sp>
        <p:nvSpPr>
          <p:cNvPr name="TextBox 12" id="12"/>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Freeform 13" id="13"/>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4"/>
            <a:stretch>
              <a:fillRect l="0" t="0" r="0" b="0"/>
            </a:stretch>
          </a:blipFill>
        </p:spPr>
      </p:sp>
      <p:sp>
        <p:nvSpPr>
          <p:cNvPr name="TextBox 14" id="14"/>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5" id="15"/>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8566122" y="4376646"/>
            <a:ext cx="8422889" cy="4511763"/>
            <a:chOff x="0" y="0"/>
            <a:chExt cx="2218374" cy="1188283"/>
          </a:xfrm>
        </p:grpSpPr>
        <p:sp>
          <p:nvSpPr>
            <p:cNvPr name="Freeform 6" id="6"/>
            <p:cNvSpPr/>
            <p:nvPr/>
          </p:nvSpPr>
          <p:spPr>
            <a:xfrm flipH="false" flipV="false" rot="0">
              <a:off x="0" y="0"/>
              <a:ext cx="2218374" cy="1188283"/>
            </a:xfrm>
            <a:custGeom>
              <a:avLst/>
              <a:gdLst/>
              <a:ahLst/>
              <a:cxnLst/>
              <a:rect r="r" b="b" t="t" l="l"/>
              <a:pathLst>
                <a:path h="1188283" w="2218374">
                  <a:moveTo>
                    <a:pt x="24817" y="0"/>
                  </a:moveTo>
                  <a:lnTo>
                    <a:pt x="2193557" y="0"/>
                  </a:lnTo>
                  <a:cubicBezTo>
                    <a:pt x="2207263" y="0"/>
                    <a:pt x="2218374" y="11111"/>
                    <a:pt x="2218374" y="24817"/>
                  </a:cubicBezTo>
                  <a:lnTo>
                    <a:pt x="2218374" y="1163466"/>
                  </a:lnTo>
                  <a:cubicBezTo>
                    <a:pt x="2218374" y="1177172"/>
                    <a:pt x="2207263" y="1188283"/>
                    <a:pt x="2193557" y="1188283"/>
                  </a:cubicBezTo>
                  <a:lnTo>
                    <a:pt x="24817" y="1188283"/>
                  </a:lnTo>
                  <a:cubicBezTo>
                    <a:pt x="18235" y="1188283"/>
                    <a:pt x="11923" y="1185669"/>
                    <a:pt x="7269" y="1181015"/>
                  </a:cubicBezTo>
                  <a:cubicBezTo>
                    <a:pt x="2615" y="1176360"/>
                    <a:pt x="0" y="1170048"/>
                    <a:pt x="0" y="1163466"/>
                  </a:cubicBezTo>
                  <a:lnTo>
                    <a:pt x="0" y="24817"/>
                  </a:lnTo>
                  <a:cubicBezTo>
                    <a:pt x="0" y="18235"/>
                    <a:pt x="2615" y="11923"/>
                    <a:pt x="7269" y="7269"/>
                  </a:cubicBezTo>
                  <a:cubicBezTo>
                    <a:pt x="11923" y="2615"/>
                    <a:pt x="18235" y="0"/>
                    <a:pt x="24817"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7" id="7"/>
            <p:cNvSpPr txBox="true"/>
            <p:nvPr/>
          </p:nvSpPr>
          <p:spPr>
            <a:xfrm>
              <a:off x="0" y="47625"/>
              <a:ext cx="2218374" cy="1140658"/>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sp>
        <p:nvSpPr>
          <p:cNvPr name="Freeform 9" id="9"/>
          <p:cNvSpPr/>
          <p:nvPr/>
        </p:nvSpPr>
        <p:spPr>
          <a:xfrm flipH="false" flipV="false" rot="0">
            <a:off x="1028700" y="2558609"/>
            <a:ext cx="6826592" cy="5666438"/>
          </a:xfrm>
          <a:custGeom>
            <a:avLst/>
            <a:gdLst/>
            <a:ahLst/>
            <a:cxnLst/>
            <a:rect r="r" b="b" t="t" l="l"/>
            <a:pathLst>
              <a:path h="5666438" w="6826592">
                <a:moveTo>
                  <a:pt x="0" y="0"/>
                </a:moveTo>
                <a:lnTo>
                  <a:pt x="6826592" y="0"/>
                </a:lnTo>
                <a:lnTo>
                  <a:pt x="6826592" y="5666438"/>
                </a:lnTo>
                <a:lnTo>
                  <a:pt x="0" y="5666438"/>
                </a:lnTo>
                <a:lnTo>
                  <a:pt x="0" y="0"/>
                </a:lnTo>
                <a:close/>
              </a:path>
            </a:pathLst>
          </a:custGeom>
          <a:blipFill>
            <a:blip r:embed="rId3"/>
            <a:stretch>
              <a:fillRect l="0" t="0" r="0" b="0"/>
            </a:stretch>
          </a:blipFill>
        </p:spPr>
      </p:sp>
      <p:sp>
        <p:nvSpPr>
          <p:cNvPr name="TextBox 10" id="10"/>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012</a:t>
            </a:r>
          </a:p>
        </p:txBody>
      </p:sp>
      <p:sp>
        <p:nvSpPr>
          <p:cNvPr name="TextBox 11" id="11"/>
          <p:cNvSpPr txBox="true"/>
          <p:nvPr/>
        </p:nvSpPr>
        <p:spPr>
          <a:xfrm rot="0">
            <a:off x="8566122" y="2038121"/>
            <a:ext cx="8422889" cy="1967230"/>
          </a:xfrm>
          <a:prstGeom prst="rect">
            <a:avLst/>
          </a:prstGeom>
        </p:spPr>
        <p:txBody>
          <a:bodyPr anchor="t" rtlCol="false" tIns="0" lIns="0" bIns="0" rIns="0">
            <a:spAutoFit/>
          </a:bodyPr>
          <a:lstStyle/>
          <a:p>
            <a:pPr algn="ctr">
              <a:lnSpc>
                <a:spcPts val="5059"/>
              </a:lnSpc>
            </a:pPr>
            <a:r>
              <a:rPr lang="en-US" sz="5499" b="true">
                <a:solidFill>
                  <a:srgbClr val="FFFFFF"/>
                </a:solidFill>
                <a:latin typeface="Montserrat Bold"/>
                <a:ea typeface="Montserrat Bold"/>
                <a:cs typeface="Montserrat Bold"/>
                <a:sym typeface="Montserrat Bold"/>
              </a:rPr>
              <a:t>ZHVI Correlation with Economic and Policy Factors</a:t>
            </a:r>
          </a:p>
        </p:txBody>
      </p:sp>
      <p:sp>
        <p:nvSpPr>
          <p:cNvPr name="TextBox 12" id="12"/>
          <p:cNvSpPr txBox="true"/>
          <p:nvPr/>
        </p:nvSpPr>
        <p:spPr>
          <a:xfrm rot="0">
            <a:off x="9167629" y="4669541"/>
            <a:ext cx="7219875" cy="3945023"/>
          </a:xfrm>
          <a:prstGeom prst="rect">
            <a:avLst/>
          </a:prstGeom>
        </p:spPr>
        <p:txBody>
          <a:bodyPr anchor="t" rtlCol="false" tIns="0" lIns="0" bIns="0" rIns="0">
            <a:spAutoFit/>
          </a:bodyPr>
          <a:lstStyle/>
          <a:p>
            <a:pPr algn="l">
              <a:lnSpc>
                <a:spcPts val="1794"/>
              </a:lnSpc>
            </a:pPr>
            <a:r>
              <a:rPr lang="en-US" sz="1631">
                <a:solidFill>
                  <a:srgbClr val="FFFFFF"/>
                </a:solidFill>
                <a:latin typeface="Montserrat"/>
                <a:ea typeface="Montserrat"/>
                <a:cs typeface="Montserrat"/>
                <a:sym typeface="Montserrat"/>
              </a:rPr>
              <a:t>This heatmap visualizes the Pearson correlation coefficients between Zillow Home Value Index (ZHVI) and various metro-level drivers from 2018 to 2023.</a:t>
            </a:r>
          </a:p>
          <a:p>
            <a:pPr algn="l">
              <a:lnSpc>
                <a:spcPts val="1794"/>
              </a:lnSpc>
            </a:pPr>
          </a:p>
          <a:p>
            <a:pPr algn="l">
              <a:lnSpc>
                <a:spcPts val="1794"/>
              </a:lnSpc>
            </a:pPr>
            <a:r>
              <a:rPr lang="en-US" sz="1631">
                <a:solidFill>
                  <a:srgbClr val="FFFFFF"/>
                </a:solidFill>
                <a:latin typeface="Montserrat"/>
                <a:ea typeface="Montserrat"/>
                <a:cs typeface="Montserrat"/>
                <a:sym typeface="Montserrat"/>
              </a:rPr>
              <a:t>Key insights: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Median Income shows a strong positive correlation with ZHVI, suggesting that higher earning regions tend to have higher home values.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Unemployment Rate and Natural Disasters display a negative relationship with ZHVI, indicating potential downward pressure on housing values in affected areas.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Tax Variables (e.g., Income Tax, Sales Tax) show mixed correlations, reflecting regional policy impacts that may either incentivize or deter housing demand.</a:t>
            </a:r>
          </a:p>
          <a:p>
            <a:pPr algn="l">
              <a:lnSpc>
                <a:spcPts val="1794"/>
              </a:lnSpc>
            </a:pPr>
          </a:p>
          <a:p>
            <a:pPr algn="l">
              <a:lnSpc>
                <a:spcPts val="1794"/>
              </a:lnSpc>
            </a:pPr>
            <a:r>
              <a:rPr lang="en-US" sz="1631">
                <a:solidFill>
                  <a:srgbClr val="FFFFFF"/>
                </a:solidFill>
                <a:latin typeface="Montserrat"/>
                <a:ea typeface="Montserrat"/>
                <a:cs typeface="Montserrat"/>
                <a:sym typeface="Montserrat"/>
              </a:rPr>
              <a:t>These correlations provide a foundational understanding of which factors most influence home value changes across U.S. metros.</a:t>
            </a:r>
          </a:p>
          <a:p>
            <a:pPr algn="l">
              <a:lnSpc>
                <a:spcPts val="1794"/>
              </a:lnSpc>
            </a:pPr>
          </a:p>
        </p:txBody>
      </p:sp>
      <p:sp>
        <p:nvSpPr>
          <p:cNvPr name="TextBox 13" id="13"/>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TextBox 14" id="14"/>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5" id="15"/>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8473898" y="3993909"/>
            <a:ext cx="8422889" cy="4780581"/>
            <a:chOff x="0" y="0"/>
            <a:chExt cx="2218374" cy="1259083"/>
          </a:xfrm>
        </p:grpSpPr>
        <p:sp>
          <p:nvSpPr>
            <p:cNvPr name="Freeform 6" id="6"/>
            <p:cNvSpPr/>
            <p:nvPr/>
          </p:nvSpPr>
          <p:spPr>
            <a:xfrm flipH="false" flipV="false" rot="0">
              <a:off x="0" y="0"/>
              <a:ext cx="2218374" cy="1259083"/>
            </a:xfrm>
            <a:custGeom>
              <a:avLst/>
              <a:gdLst/>
              <a:ahLst/>
              <a:cxnLst/>
              <a:rect r="r" b="b" t="t" l="l"/>
              <a:pathLst>
                <a:path h="1259083" w="2218374">
                  <a:moveTo>
                    <a:pt x="24817" y="0"/>
                  </a:moveTo>
                  <a:lnTo>
                    <a:pt x="2193557" y="0"/>
                  </a:lnTo>
                  <a:cubicBezTo>
                    <a:pt x="2207263" y="0"/>
                    <a:pt x="2218374" y="11111"/>
                    <a:pt x="2218374" y="24817"/>
                  </a:cubicBezTo>
                  <a:lnTo>
                    <a:pt x="2218374" y="1234266"/>
                  </a:lnTo>
                  <a:cubicBezTo>
                    <a:pt x="2218374" y="1240848"/>
                    <a:pt x="2215760" y="1247160"/>
                    <a:pt x="2211105" y="1251814"/>
                  </a:cubicBezTo>
                  <a:cubicBezTo>
                    <a:pt x="2206451" y="1256468"/>
                    <a:pt x="2200139" y="1259083"/>
                    <a:pt x="2193557" y="1259083"/>
                  </a:cubicBezTo>
                  <a:lnTo>
                    <a:pt x="24817" y="1259083"/>
                  </a:lnTo>
                  <a:cubicBezTo>
                    <a:pt x="11111" y="1259083"/>
                    <a:pt x="0" y="1247972"/>
                    <a:pt x="0" y="1234266"/>
                  </a:cubicBezTo>
                  <a:lnTo>
                    <a:pt x="0" y="24817"/>
                  </a:lnTo>
                  <a:cubicBezTo>
                    <a:pt x="0" y="18235"/>
                    <a:pt x="2615" y="11923"/>
                    <a:pt x="7269" y="7269"/>
                  </a:cubicBezTo>
                  <a:cubicBezTo>
                    <a:pt x="11923" y="2615"/>
                    <a:pt x="18235" y="0"/>
                    <a:pt x="24817"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7" id="7"/>
            <p:cNvSpPr txBox="true"/>
            <p:nvPr/>
          </p:nvSpPr>
          <p:spPr>
            <a:xfrm>
              <a:off x="0" y="47625"/>
              <a:ext cx="2218374" cy="1211458"/>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sp>
        <p:nvSpPr>
          <p:cNvPr name="Freeform 9" id="9"/>
          <p:cNvSpPr/>
          <p:nvPr/>
        </p:nvSpPr>
        <p:spPr>
          <a:xfrm flipH="false" flipV="false" rot="0">
            <a:off x="1280905" y="2278793"/>
            <a:ext cx="6069043" cy="3034521"/>
          </a:xfrm>
          <a:custGeom>
            <a:avLst/>
            <a:gdLst/>
            <a:ahLst/>
            <a:cxnLst/>
            <a:rect r="r" b="b" t="t" l="l"/>
            <a:pathLst>
              <a:path h="3034521" w="6069043">
                <a:moveTo>
                  <a:pt x="0" y="0"/>
                </a:moveTo>
                <a:lnTo>
                  <a:pt x="6069043" y="0"/>
                </a:lnTo>
                <a:lnTo>
                  <a:pt x="6069043" y="3034522"/>
                </a:lnTo>
                <a:lnTo>
                  <a:pt x="0" y="3034522"/>
                </a:lnTo>
                <a:lnTo>
                  <a:pt x="0" y="0"/>
                </a:lnTo>
                <a:close/>
              </a:path>
            </a:pathLst>
          </a:custGeom>
          <a:blipFill>
            <a:blip r:embed="rId3"/>
            <a:stretch>
              <a:fillRect l="0" t="0" r="0" b="0"/>
            </a:stretch>
          </a:blipFill>
        </p:spPr>
      </p:sp>
      <p:sp>
        <p:nvSpPr>
          <p:cNvPr name="Freeform 10" id="10"/>
          <p:cNvSpPr/>
          <p:nvPr/>
        </p:nvSpPr>
        <p:spPr>
          <a:xfrm flipH="false" flipV="false" rot="0">
            <a:off x="1280905" y="5610327"/>
            <a:ext cx="6069043" cy="3004237"/>
          </a:xfrm>
          <a:custGeom>
            <a:avLst/>
            <a:gdLst/>
            <a:ahLst/>
            <a:cxnLst/>
            <a:rect r="r" b="b" t="t" l="l"/>
            <a:pathLst>
              <a:path h="3004237" w="6069043">
                <a:moveTo>
                  <a:pt x="0" y="0"/>
                </a:moveTo>
                <a:lnTo>
                  <a:pt x="6069043" y="0"/>
                </a:lnTo>
                <a:lnTo>
                  <a:pt x="6069043" y="3004237"/>
                </a:lnTo>
                <a:lnTo>
                  <a:pt x="0" y="3004237"/>
                </a:lnTo>
                <a:lnTo>
                  <a:pt x="0" y="0"/>
                </a:lnTo>
                <a:close/>
              </a:path>
            </a:pathLst>
          </a:custGeom>
          <a:blipFill>
            <a:blip r:embed="rId4"/>
            <a:stretch>
              <a:fillRect l="0" t="0" r="0" b="0"/>
            </a:stretch>
          </a:blipFill>
        </p:spPr>
      </p:sp>
      <p:sp>
        <p:nvSpPr>
          <p:cNvPr name="TextBox 11" id="11"/>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013</a:t>
            </a:r>
          </a:p>
        </p:txBody>
      </p:sp>
      <p:sp>
        <p:nvSpPr>
          <p:cNvPr name="TextBox 12" id="12"/>
          <p:cNvSpPr txBox="true"/>
          <p:nvPr/>
        </p:nvSpPr>
        <p:spPr>
          <a:xfrm rot="0">
            <a:off x="8473898" y="1655385"/>
            <a:ext cx="8422889" cy="1967230"/>
          </a:xfrm>
          <a:prstGeom prst="rect">
            <a:avLst/>
          </a:prstGeom>
        </p:spPr>
        <p:txBody>
          <a:bodyPr anchor="t" rtlCol="false" tIns="0" lIns="0" bIns="0" rIns="0">
            <a:spAutoFit/>
          </a:bodyPr>
          <a:lstStyle/>
          <a:p>
            <a:pPr algn="ctr">
              <a:lnSpc>
                <a:spcPts val="5059"/>
              </a:lnSpc>
            </a:pPr>
            <a:r>
              <a:rPr lang="en-US" sz="5499" b="true">
                <a:solidFill>
                  <a:srgbClr val="FFFFFF"/>
                </a:solidFill>
                <a:latin typeface="Montserrat Bold"/>
                <a:ea typeface="Montserrat Bold"/>
                <a:cs typeface="Montserrat Bold"/>
                <a:sym typeface="Montserrat Bold"/>
              </a:rPr>
              <a:t>ZHVI vs. Median Income and Income Tax (U.S. Metros)</a:t>
            </a:r>
          </a:p>
        </p:txBody>
      </p:sp>
      <p:sp>
        <p:nvSpPr>
          <p:cNvPr name="TextBox 13" id="13"/>
          <p:cNvSpPr txBox="true"/>
          <p:nvPr/>
        </p:nvSpPr>
        <p:spPr>
          <a:xfrm rot="0">
            <a:off x="9075405" y="4286804"/>
            <a:ext cx="7219875" cy="4164098"/>
          </a:xfrm>
          <a:prstGeom prst="rect">
            <a:avLst/>
          </a:prstGeom>
        </p:spPr>
        <p:txBody>
          <a:bodyPr anchor="t" rtlCol="false" tIns="0" lIns="0" bIns="0" rIns="0">
            <a:spAutoFit/>
          </a:bodyPr>
          <a:lstStyle/>
          <a:p>
            <a:pPr algn="l">
              <a:lnSpc>
                <a:spcPts val="1794"/>
              </a:lnSpc>
            </a:pPr>
            <a:r>
              <a:rPr lang="en-US" sz="1631">
                <a:solidFill>
                  <a:srgbClr val="FFFFFF"/>
                </a:solidFill>
                <a:latin typeface="Montserrat"/>
                <a:ea typeface="Montserrat"/>
                <a:cs typeface="Montserrat"/>
                <a:sym typeface="Montserrat"/>
              </a:rPr>
              <a:t>This visual compares how median household income and income tax rates relate to Zillow Home Value Index (ZHVI) across U.S. metro areas from 2018 to 2023.</a:t>
            </a:r>
          </a:p>
          <a:p>
            <a:pPr algn="l">
              <a:lnSpc>
                <a:spcPts val="1794"/>
              </a:lnSpc>
            </a:pPr>
          </a:p>
          <a:p>
            <a:pPr algn="l">
              <a:lnSpc>
                <a:spcPts val="1794"/>
              </a:lnSpc>
            </a:pPr>
            <a:r>
              <a:rPr lang="en-US" sz="1631">
                <a:solidFill>
                  <a:srgbClr val="FFFFFF"/>
                </a:solidFill>
                <a:latin typeface="Montserrat"/>
                <a:ea typeface="Montserrat"/>
                <a:cs typeface="Montserrat"/>
                <a:sym typeface="Montserrat"/>
              </a:rPr>
              <a:t>Key insights: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Higher median incomes are strongly associated with higher home values, reflecting greater purchasing power and demand in more affluent regions.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Higher income tax rates also tend to align with elevated ZHVI, possibly due to urbanized states where both taxes and housing costs are above average.</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Not</a:t>
            </a:r>
            <a:r>
              <a:rPr lang="en-US" sz="1631">
                <a:solidFill>
                  <a:srgbClr val="FFFFFF"/>
                </a:solidFill>
                <a:latin typeface="Montserrat"/>
                <a:ea typeface="Montserrat"/>
                <a:cs typeface="Montserrat"/>
                <a:sym typeface="Montserrat"/>
              </a:rPr>
              <a:t>ably, some low-tax metros still exhibit high home values, driven by factors like inbound migration, housing supply constraints, or regional desirability.</a:t>
            </a:r>
          </a:p>
          <a:p>
            <a:pPr algn="l" marL="352289" indent="-176144" lvl="1">
              <a:lnSpc>
                <a:spcPts val="1794"/>
              </a:lnSpc>
              <a:buFont typeface="Arial"/>
              <a:buChar char="•"/>
            </a:pPr>
          </a:p>
          <a:p>
            <a:pPr algn="l">
              <a:lnSpc>
                <a:spcPts val="1794"/>
              </a:lnSpc>
            </a:pPr>
            <a:r>
              <a:rPr lang="en-US" sz="1631">
                <a:solidFill>
                  <a:srgbClr val="FFFFFF"/>
                </a:solidFill>
                <a:latin typeface="Montserrat"/>
                <a:ea typeface="Montserrat"/>
                <a:cs typeface="Montserrat"/>
                <a:sym typeface="Montserrat"/>
              </a:rPr>
              <a:t>This dual-variable view highlights how economic strength and policy environments jointly shape regional housing outcomes—providing a lens into affordability tradeoffs, market pressures, and investment opportunities across the U.S.</a:t>
            </a:r>
          </a:p>
        </p:txBody>
      </p:sp>
      <p:sp>
        <p:nvSpPr>
          <p:cNvPr name="TextBox 14" id="14"/>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TextBox 15" id="15"/>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6" id="16"/>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sp>
        <p:nvSpPr>
          <p:cNvPr name="Freeform 5" id="5"/>
          <p:cNvSpPr/>
          <p:nvPr/>
        </p:nvSpPr>
        <p:spPr>
          <a:xfrm flipH="false" flipV="false" rot="0">
            <a:off x="9144000" y="2377257"/>
            <a:ext cx="8303919" cy="5532486"/>
          </a:xfrm>
          <a:custGeom>
            <a:avLst/>
            <a:gdLst/>
            <a:ahLst/>
            <a:cxnLst/>
            <a:rect r="r" b="b" t="t" l="l"/>
            <a:pathLst>
              <a:path h="5532486" w="8303919">
                <a:moveTo>
                  <a:pt x="0" y="0"/>
                </a:moveTo>
                <a:lnTo>
                  <a:pt x="8303919" y="0"/>
                </a:lnTo>
                <a:lnTo>
                  <a:pt x="8303919" y="5532486"/>
                </a:lnTo>
                <a:lnTo>
                  <a:pt x="0" y="5532486"/>
                </a:lnTo>
                <a:lnTo>
                  <a:pt x="0" y="0"/>
                </a:lnTo>
                <a:close/>
              </a:path>
            </a:pathLst>
          </a:custGeom>
          <a:blipFill>
            <a:blip r:embed="rId2"/>
            <a:stretch>
              <a:fillRect l="0" t="0" r="0" b="0"/>
            </a:stretch>
          </a:blipFill>
        </p:spPr>
      </p:sp>
      <p:sp>
        <p:nvSpPr>
          <p:cNvPr name="TextBox 6" id="6"/>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014</a:t>
            </a:r>
          </a:p>
        </p:txBody>
      </p:sp>
      <p:sp>
        <p:nvSpPr>
          <p:cNvPr name="TextBox 7" id="7"/>
          <p:cNvSpPr txBox="true"/>
          <p:nvPr/>
        </p:nvSpPr>
        <p:spPr>
          <a:xfrm rot="0">
            <a:off x="1673647" y="2864074"/>
            <a:ext cx="7570456" cy="1585806"/>
          </a:xfrm>
          <a:prstGeom prst="rect">
            <a:avLst/>
          </a:prstGeom>
        </p:spPr>
        <p:txBody>
          <a:bodyPr anchor="t" rtlCol="false" tIns="0" lIns="0" bIns="0" rIns="0">
            <a:spAutoFit/>
          </a:bodyPr>
          <a:lstStyle/>
          <a:p>
            <a:pPr algn="l">
              <a:lnSpc>
                <a:spcPts val="6034"/>
              </a:lnSpc>
            </a:pPr>
            <a:r>
              <a:rPr lang="en-US" sz="6559" b="true">
                <a:solidFill>
                  <a:srgbClr val="FFFFFF"/>
                </a:solidFill>
                <a:latin typeface="Montserrat Bold"/>
                <a:ea typeface="Montserrat Bold"/>
                <a:cs typeface="Montserrat Bold"/>
                <a:sym typeface="Montserrat Bold"/>
              </a:rPr>
              <a:t>3. Regional Comparison</a:t>
            </a:r>
          </a:p>
        </p:txBody>
      </p:sp>
      <p:sp>
        <p:nvSpPr>
          <p:cNvPr name="TextBox 8" id="8"/>
          <p:cNvSpPr txBox="true"/>
          <p:nvPr/>
        </p:nvSpPr>
        <p:spPr>
          <a:xfrm rot="0">
            <a:off x="1673647" y="4744728"/>
            <a:ext cx="7219875" cy="2849648"/>
          </a:xfrm>
          <a:prstGeom prst="rect">
            <a:avLst/>
          </a:prstGeom>
        </p:spPr>
        <p:txBody>
          <a:bodyPr anchor="t" rtlCol="false" tIns="0" lIns="0" bIns="0" rIns="0">
            <a:spAutoFit/>
          </a:bodyPr>
          <a:lstStyle/>
          <a:p>
            <a:pPr algn="l">
              <a:lnSpc>
                <a:spcPts val="1794"/>
              </a:lnSpc>
            </a:pPr>
            <a:r>
              <a:rPr lang="en-US" sz="1631">
                <a:solidFill>
                  <a:srgbClr val="FFFFFF"/>
                </a:solidFill>
                <a:latin typeface="Montserrat"/>
                <a:ea typeface="Montserrat"/>
                <a:cs typeface="Montserrat"/>
                <a:sym typeface="Montserrat"/>
              </a:rPr>
              <a:t>As home values shift in response to local conditions, regional comparisons become essential to understanding the broader housing landscape.</a:t>
            </a:r>
          </a:p>
          <a:p>
            <a:pPr algn="l">
              <a:lnSpc>
                <a:spcPts val="1794"/>
              </a:lnSpc>
            </a:pPr>
          </a:p>
          <a:p>
            <a:pPr algn="l">
              <a:lnSpc>
                <a:spcPts val="1794"/>
              </a:lnSpc>
            </a:pPr>
            <a:r>
              <a:rPr lang="en-US" sz="1631">
                <a:solidFill>
                  <a:srgbClr val="FFFFFF"/>
                </a:solidFill>
                <a:latin typeface="Montserrat"/>
                <a:ea typeface="Montserrat"/>
                <a:cs typeface="Montserrat"/>
                <a:sym typeface="Montserrat"/>
              </a:rPr>
              <a:t>In this section, we explore how metro areas across the U.S. differ in:</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Market performance and volatility</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Local economic conditions and policy impacts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Affordability, growth, and housing demand</a:t>
            </a:r>
          </a:p>
          <a:p>
            <a:pPr algn="l">
              <a:lnSpc>
                <a:spcPts val="1794"/>
              </a:lnSpc>
            </a:pPr>
          </a:p>
          <a:p>
            <a:pPr algn="l">
              <a:lnSpc>
                <a:spcPts val="1794"/>
              </a:lnSpc>
            </a:pPr>
            <a:r>
              <a:rPr lang="en-US" sz="1631">
                <a:solidFill>
                  <a:srgbClr val="FFFFFF"/>
                </a:solidFill>
                <a:latin typeface="Montserrat"/>
                <a:ea typeface="Montserrat"/>
                <a:cs typeface="Montserrat"/>
                <a:sym typeface="Montserrat"/>
              </a:rPr>
              <a:t>These insights help reveal where housing markets are thriving, stagnating, or shifting—providing essential context for stakeholders, policymakers, and potential investors.</a:t>
            </a:r>
          </a:p>
          <a:p>
            <a:pPr algn="l">
              <a:lnSpc>
                <a:spcPts val="1794"/>
              </a:lnSpc>
            </a:pPr>
          </a:p>
        </p:txBody>
      </p:sp>
      <p:sp>
        <p:nvSpPr>
          <p:cNvPr name="TextBox 9" id="9"/>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Freeform 10" id="10"/>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3"/>
            <a:stretch>
              <a:fillRect l="0" t="0" r="0" b="0"/>
            </a:stretch>
          </a:blipFill>
        </p:spPr>
      </p:sp>
      <p:sp>
        <p:nvSpPr>
          <p:cNvPr name="TextBox 11" id="11"/>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2" id="12"/>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1122964" y="3133692"/>
            <a:ext cx="16136336" cy="3448171"/>
            <a:chOff x="0" y="0"/>
            <a:chExt cx="4249899" cy="908160"/>
          </a:xfrm>
        </p:grpSpPr>
        <p:sp>
          <p:nvSpPr>
            <p:cNvPr name="Freeform 6" id="6"/>
            <p:cNvSpPr/>
            <p:nvPr/>
          </p:nvSpPr>
          <p:spPr>
            <a:xfrm flipH="false" flipV="false" rot="0">
              <a:off x="0" y="0"/>
              <a:ext cx="4249899" cy="908160"/>
            </a:xfrm>
            <a:custGeom>
              <a:avLst/>
              <a:gdLst/>
              <a:ahLst/>
              <a:cxnLst/>
              <a:rect r="r" b="b" t="t" l="l"/>
              <a:pathLst>
                <a:path h="908160" w="4249899">
                  <a:moveTo>
                    <a:pt x="12954" y="0"/>
                  </a:moveTo>
                  <a:lnTo>
                    <a:pt x="4236945" y="0"/>
                  </a:lnTo>
                  <a:cubicBezTo>
                    <a:pt x="4244099" y="0"/>
                    <a:pt x="4249899" y="5800"/>
                    <a:pt x="4249899" y="12954"/>
                  </a:cubicBezTo>
                  <a:lnTo>
                    <a:pt x="4249899" y="895206"/>
                  </a:lnTo>
                  <a:cubicBezTo>
                    <a:pt x="4249899" y="902361"/>
                    <a:pt x="4244099" y="908160"/>
                    <a:pt x="4236945" y="908160"/>
                  </a:cubicBezTo>
                  <a:lnTo>
                    <a:pt x="12954" y="908160"/>
                  </a:lnTo>
                  <a:cubicBezTo>
                    <a:pt x="5800" y="908160"/>
                    <a:pt x="0" y="902361"/>
                    <a:pt x="0" y="895206"/>
                  </a:cubicBezTo>
                  <a:lnTo>
                    <a:pt x="0" y="12954"/>
                  </a:lnTo>
                  <a:cubicBezTo>
                    <a:pt x="0" y="5800"/>
                    <a:pt x="5800" y="0"/>
                    <a:pt x="12954"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7" id="7"/>
            <p:cNvSpPr txBox="true"/>
            <p:nvPr/>
          </p:nvSpPr>
          <p:spPr>
            <a:xfrm>
              <a:off x="0" y="47625"/>
              <a:ext cx="4249899" cy="860535"/>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sp>
        <p:nvSpPr>
          <p:cNvPr name="TextBox 9" id="9"/>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015</a:t>
            </a:r>
          </a:p>
        </p:txBody>
      </p:sp>
      <p:sp>
        <p:nvSpPr>
          <p:cNvPr name="TextBox 10" id="10"/>
          <p:cNvSpPr txBox="true"/>
          <p:nvPr/>
        </p:nvSpPr>
        <p:spPr>
          <a:xfrm rot="0">
            <a:off x="1236088" y="2167011"/>
            <a:ext cx="15815824"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Regional Housing Market Summary</a:t>
            </a:r>
          </a:p>
        </p:txBody>
      </p:sp>
      <p:sp>
        <p:nvSpPr>
          <p:cNvPr name="TextBox 11" id="11"/>
          <p:cNvSpPr txBox="true"/>
          <p:nvPr/>
        </p:nvSpPr>
        <p:spPr>
          <a:xfrm rot="0">
            <a:off x="1443756" y="3370613"/>
            <a:ext cx="15664718" cy="3068723"/>
          </a:xfrm>
          <a:prstGeom prst="rect">
            <a:avLst/>
          </a:prstGeom>
        </p:spPr>
        <p:txBody>
          <a:bodyPr anchor="t" rtlCol="false" tIns="0" lIns="0" bIns="0" rIns="0">
            <a:spAutoFit/>
          </a:bodyPr>
          <a:lstStyle/>
          <a:p>
            <a:pPr algn="l">
              <a:lnSpc>
                <a:spcPts val="1794"/>
              </a:lnSpc>
            </a:pPr>
            <a:r>
              <a:rPr lang="en-US" sz="1631">
                <a:solidFill>
                  <a:srgbClr val="FFFFFF"/>
                </a:solidFill>
                <a:latin typeface="Montserrat"/>
                <a:ea typeface="Montserrat"/>
                <a:cs typeface="Montserrat"/>
                <a:sym typeface="Montserrat"/>
              </a:rPr>
              <a:t>This matrix provides a side-by-side comparison of key housing and economic metrics across U.S. metro areas (2018–2023):</a:t>
            </a:r>
          </a:p>
          <a:p>
            <a:pPr algn="l">
              <a:lnSpc>
                <a:spcPts val="1794"/>
              </a:lnSpc>
            </a:pPr>
          </a:p>
          <a:p>
            <a:pPr algn="l">
              <a:lnSpc>
                <a:spcPts val="1794"/>
              </a:lnSpc>
            </a:pPr>
            <a:r>
              <a:rPr lang="en-US" sz="1631">
                <a:solidFill>
                  <a:srgbClr val="FFFFFF"/>
                </a:solidFill>
                <a:latin typeface="Montserrat"/>
                <a:ea typeface="Montserrat"/>
                <a:cs typeface="Montserrat"/>
                <a:sym typeface="Montserrat"/>
              </a:rPr>
              <a:t>Included metrics: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Average ZHVI – Average home value</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Median Income – Economic capacity of residents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Unemployment Rate – Local labor market health</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Population – Market size and potential demand</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Sales Count – Transaction volume and activity</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Inventory – Supply availability</a:t>
            </a:r>
          </a:p>
          <a:p>
            <a:pPr algn="l">
              <a:lnSpc>
                <a:spcPts val="1794"/>
              </a:lnSpc>
            </a:pPr>
          </a:p>
          <a:p>
            <a:pPr algn="l">
              <a:lnSpc>
                <a:spcPts val="1794"/>
              </a:lnSpc>
            </a:pPr>
            <a:r>
              <a:rPr lang="en-US" sz="1631">
                <a:solidFill>
                  <a:srgbClr val="FFFFFF"/>
                </a:solidFill>
                <a:latin typeface="Montserrat"/>
                <a:ea typeface="Montserrat"/>
                <a:cs typeface="Montserrat"/>
                <a:sym typeface="Montserrat"/>
              </a:rPr>
              <a:t>These indicators help assess which metros are thriving, which are under pressure, and how different forces—from income to supply—shape housing trends across regions.</a:t>
            </a:r>
          </a:p>
          <a:p>
            <a:pPr algn="l">
              <a:lnSpc>
                <a:spcPts val="1794"/>
              </a:lnSpc>
            </a:pPr>
            <a:r>
              <a:rPr lang="en-US" sz="1631">
                <a:solidFill>
                  <a:srgbClr val="FFFFFF"/>
                </a:solidFill>
                <a:latin typeface="Montserrat"/>
                <a:ea typeface="Montserrat"/>
                <a:cs typeface="Montserrat"/>
                <a:sym typeface="Montserrat"/>
              </a:rPr>
              <a:t>By examining the full picture, we gain insights into where markets may offer value, face affordability risks, or require policy intervention.</a:t>
            </a:r>
          </a:p>
          <a:p>
            <a:pPr algn="l">
              <a:lnSpc>
                <a:spcPts val="1794"/>
              </a:lnSpc>
            </a:pPr>
          </a:p>
        </p:txBody>
      </p:sp>
      <p:sp>
        <p:nvSpPr>
          <p:cNvPr name="TextBox 12" id="12"/>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TextBox 13" id="13"/>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4" id="14"/>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
        <p:nvSpPr>
          <p:cNvPr name="Freeform 15" id="15"/>
          <p:cNvSpPr/>
          <p:nvPr/>
        </p:nvSpPr>
        <p:spPr>
          <a:xfrm flipH="false" flipV="false" rot="0">
            <a:off x="1946419" y="6724738"/>
            <a:ext cx="14395162" cy="2009394"/>
          </a:xfrm>
          <a:custGeom>
            <a:avLst/>
            <a:gdLst/>
            <a:ahLst/>
            <a:cxnLst/>
            <a:rect r="r" b="b" t="t" l="l"/>
            <a:pathLst>
              <a:path h="2009394" w="14395162">
                <a:moveTo>
                  <a:pt x="0" y="0"/>
                </a:moveTo>
                <a:lnTo>
                  <a:pt x="14395162" y="0"/>
                </a:lnTo>
                <a:lnTo>
                  <a:pt x="14395162" y="2009394"/>
                </a:lnTo>
                <a:lnTo>
                  <a:pt x="0" y="2009394"/>
                </a:lnTo>
                <a:lnTo>
                  <a:pt x="0" y="0"/>
                </a:lnTo>
                <a:close/>
              </a:path>
            </a:pathLst>
          </a:custGeom>
          <a:blipFill>
            <a:blip r:embed="rId3"/>
            <a:stretch>
              <a:fillRect l="-1407" t="-19393" r="-2662" b="-18532"/>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1247430" y="3711115"/>
            <a:ext cx="8422889" cy="4357242"/>
            <a:chOff x="0" y="0"/>
            <a:chExt cx="2218374" cy="1147586"/>
          </a:xfrm>
        </p:grpSpPr>
        <p:sp>
          <p:nvSpPr>
            <p:cNvPr name="Freeform 6" id="6"/>
            <p:cNvSpPr/>
            <p:nvPr/>
          </p:nvSpPr>
          <p:spPr>
            <a:xfrm flipH="false" flipV="false" rot="0">
              <a:off x="0" y="0"/>
              <a:ext cx="2218374" cy="1147586"/>
            </a:xfrm>
            <a:custGeom>
              <a:avLst/>
              <a:gdLst/>
              <a:ahLst/>
              <a:cxnLst/>
              <a:rect r="r" b="b" t="t" l="l"/>
              <a:pathLst>
                <a:path h="1147586" w="2218374">
                  <a:moveTo>
                    <a:pt x="24817" y="0"/>
                  </a:moveTo>
                  <a:lnTo>
                    <a:pt x="2193557" y="0"/>
                  </a:lnTo>
                  <a:cubicBezTo>
                    <a:pt x="2207263" y="0"/>
                    <a:pt x="2218374" y="11111"/>
                    <a:pt x="2218374" y="24817"/>
                  </a:cubicBezTo>
                  <a:lnTo>
                    <a:pt x="2218374" y="1122769"/>
                  </a:lnTo>
                  <a:cubicBezTo>
                    <a:pt x="2218374" y="1129351"/>
                    <a:pt x="2215760" y="1135664"/>
                    <a:pt x="2211105" y="1140318"/>
                  </a:cubicBezTo>
                  <a:cubicBezTo>
                    <a:pt x="2206451" y="1144972"/>
                    <a:pt x="2200139" y="1147586"/>
                    <a:pt x="2193557" y="1147586"/>
                  </a:cubicBezTo>
                  <a:lnTo>
                    <a:pt x="24817" y="1147586"/>
                  </a:lnTo>
                  <a:cubicBezTo>
                    <a:pt x="18235" y="1147586"/>
                    <a:pt x="11923" y="1144972"/>
                    <a:pt x="7269" y="1140318"/>
                  </a:cubicBezTo>
                  <a:cubicBezTo>
                    <a:pt x="2615" y="1135664"/>
                    <a:pt x="0" y="1129351"/>
                    <a:pt x="0" y="1122769"/>
                  </a:cubicBezTo>
                  <a:lnTo>
                    <a:pt x="0" y="24817"/>
                  </a:lnTo>
                  <a:cubicBezTo>
                    <a:pt x="0" y="18235"/>
                    <a:pt x="2615" y="11923"/>
                    <a:pt x="7269" y="7269"/>
                  </a:cubicBezTo>
                  <a:cubicBezTo>
                    <a:pt x="11923" y="2615"/>
                    <a:pt x="18235" y="0"/>
                    <a:pt x="24817"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7" id="7"/>
            <p:cNvSpPr txBox="true"/>
            <p:nvPr/>
          </p:nvSpPr>
          <p:spPr>
            <a:xfrm>
              <a:off x="0" y="47625"/>
              <a:ext cx="2218374" cy="1099961"/>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sp>
        <p:nvSpPr>
          <p:cNvPr name="Freeform 9" id="9"/>
          <p:cNvSpPr/>
          <p:nvPr/>
        </p:nvSpPr>
        <p:spPr>
          <a:xfrm flipH="false" flipV="false" rot="0">
            <a:off x="10327813" y="2441290"/>
            <a:ext cx="6638856" cy="5404420"/>
          </a:xfrm>
          <a:custGeom>
            <a:avLst/>
            <a:gdLst/>
            <a:ahLst/>
            <a:cxnLst/>
            <a:rect r="r" b="b" t="t" l="l"/>
            <a:pathLst>
              <a:path h="5404420" w="6638856">
                <a:moveTo>
                  <a:pt x="0" y="0"/>
                </a:moveTo>
                <a:lnTo>
                  <a:pt x="6638856" y="0"/>
                </a:lnTo>
                <a:lnTo>
                  <a:pt x="6638856" y="5404420"/>
                </a:lnTo>
                <a:lnTo>
                  <a:pt x="0" y="5404420"/>
                </a:lnTo>
                <a:lnTo>
                  <a:pt x="0" y="0"/>
                </a:lnTo>
                <a:close/>
              </a:path>
            </a:pathLst>
          </a:custGeom>
          <a:blipFill>
            <a:blip r:embed="rId3"/>
            <a:stretch>
              <a:fillRect l="0" t="0" r="0" b="0"/>
            </a:stretch>
          </a:blipFill>
        </p:spPr>
      </p:sp>
      <p:sp>
        <p:nvSpPr>
          <p:cNvPr name="TextBox 10" id="10"/>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016</a:t>
            </a:r>
          </a:p>
        </p:txBody>
      </p:sp>
      <p:sp>
        <p:nvSpPr>
          <p:cNvPr name="TextBox 11" id="11"/>
          <p:cNvSpPr txBox="true"/>
          <p:nvPr/>
        </p:nvSpPr>
        <p:spPr>
          <a:xfrm rot="0">
            <a:off x="1656023" y="2390092"/>
            <a:ext cx="7605703"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ZHVI by Region</a:t>
            </a:r>
          </a:p>
        </p:txBody>
      </p:sp>
      <p:sp>
        <p:nvSpPr>
          <p:cNvPr name="TextBox 12" id="12"/>
          <p:cNvSpPr txBox="true"/>
          <p:nvPr/>
        </p:nvSpPr>
        <p:spPr>
          <a:xfrm rot="0">
            <a:off x="1736386" y="4133774"/>
            <a:ext cx="7444976" cy="3725948"/>
          </a:xfrm>
          <a:prstGeom prst="rect">
            <a:avLst/>
          </a:prstGeom>
        </p:spPr>
        <p:txBody>
          <a:bodyPr anchor="t" rtlCol="false" tIns="0" lIns="0" bIns="0" rIns="0">
            <a:spAutoFit/>
          </a:bodyPr>
          <a:lstStyle/>
          <a:p>
            <a:pPr algn="l">
              <a:lnSpc>
                <a:spcPts val="1794"/>
              </a:lnSpc>
            </a:pPr>
            <a:r>
              <a:rPr lang="en-US" sz="1631">
                <a:solidFill>
                  <a:srgbClr val="FFFFFF"/>
                </a:solidFill>
                <a:latin typeface="Montserrat"/>
                <a:ea typeface="Montserrat"/>
                <a:cs typeface="Montserrat"/>
                <a:sym typeface="Montserrat"/>
              </a:rPr>
              <a:t>This map visualizes regional differences in the Zillow Home Value Index (ZHVI) across U.S. metro areas as of December 2023.</a:t>
            </a:r>
          </a:p>
          <a:p>
            <a:pPr algn="l">
              <a:lnSpc>
                <a:spcPts val="1794"/>
              </a:lnSpc>
            </a:pPr>
          </a:p>
          <a:p>
            <a:pPr algn="l">
              <a:lnSpc>
                <a:spcPts val="1794"/>
              </a:lnSpc>
            </a:pPr>
            <a:r>
              <a:rPr lang="en-US" sz="1631">
                <a:solidFill>
                  <a:srgbClr val="FFFFFF"/>
                </a:solidFill>
                <a:latin typeface="Montserrat"/>
                <a:ea typeface="Montserrat"/>
                <a:cs typeface="Montserrat"/>
                <a:sym typeface="Montserrat"/>
              </a:rPr>
              <a:t>Key Insights: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West Coast and Northeast metros generally report the highest home values, driven by economic hubs, limited housing supply, and sustained demand.</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Southeastern regions show moderate but growing values, reflecting migration patterns and affordability-driven relocation.</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Midwestern</a:t>
            </a:r>
            <a:r>
              <a:rPr lang="en-US" sz="1631">
                <a:solidFill>
                  <a:srgbClr val="FFFFFF"/>
                </a:solidFill>
                <a:latin typeface="Montserrat"/>
                <a:ea typeface="Montserrat"/>
                <a:cs typeface="Montserrat"/>
                <a:sym typeface="Montserrat"/>
              </a:rPr>
              <a:t> metros tend to maintain more affordable housing, though some areas experienced notable appreciation during the pandemic era.</a:t>
            </a:r>
          </a:p>
          <a:p>
            <a:pPr algn="l">
              <a:lnSpc>
                <a:spcPts val="1794"/>
              </a:lnSpc>
            </a:pPr>
          </a:p>
          <a:p>
            <a:pPr algn="l">
              <a:lnSpc>
                <a:spcPts val="1794"/>
              </a:lnSpc>
            </a:pPr>
            <a:r>
              <a:rPr lang="en-US" sz="1631">
                <a:solidFill>
                  <a:srgbClr val="FFFFFF"/>
                </a:solidFill>
                <a:latin typeface="Montserrat"/>
                <a:ea typeface="Montserrat"/>
                <a:cs typeface="Montserrat"/>
                <a:sym typeface="Montserrat"/>
              </a:rPr>
              <a:t>This spatial view highlights how geography influences housing markets—helping uncover where price pressure and affordability vary most sharply across the country.</a:t>
            </a:r>
          </a:p>
          <a:p>
            <a:pPr algn="l">
              <a:lnSpc>
                <a:spcPts val="1794"/>
              </a:lnSpc>
            </a:pPr>
          </a:p>
        </p:txBody>
      </p:sp>
      <p:sp>
        <p:nvSpPr>
          <p:cNvPr name="TextBox 13" id="13"/>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TextBox 14" id="14"/>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5" id="15"/>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sp>
        <p:nvSpPr>
          <p:cNvPr name="Freeform 5" id="5"/>
          <p:cNvSpPr/>
          <p:nvPr/>
        </p:nvSpPr>
        <p:spPr>
          <a:xfrm flipH="true" flipV="false" rot="0">
            <a:off x="1180231" y="2835638"/>
            <a:ext cx="4963215" cy="5704844"/>
          </a:xfrm>
          <a:custGeom>
            <a:avLst/>
            <a:gdLst/>
            <a:ahLst/>
            <a:cxnLst/>
            <a:rect r="r" b="b" t="t" l="l"/>
            <a:pathLst>
              <a:path h="5704844" w="4963215">
                <a:moveTo>
                  <a:pt x="4963215" y="0"/>
                </a:moveTo>
                <a:lnTo>
                  <a:pt x="0" y="0"/>
                </a:lnTo>
                <a:lnTo>
                  <a:pt x="0" y="5704845"/>
                </a:lnTo>
                <a:lnTo>
                  <a:pt x="4963215" y="5704845"/>
                </a:lnTo>
                <a:lnTo>
                  <a:pt x="4963215" y="0"/>
                </a:lnTo>
                <a:close/>
              </a:path>
            </a:pathLst>
          </a:custGeom>
          <a:blipFill>
            <a:blip r:embed="rId2"/>
            <a:stretch>
              <a:fillRect l="0" t="0" r="0" b="0"/>
            </a:stretch>
          </a:blipFill>
        </p:spPr>
      </p:sp>
      <p:sp>
        <p:nvSpPr>
          <p:cNvPr name="Freeform 6" id="6"/>
          <p:cNvSpPr/>
          <p:nvPr/>
        </p:nvSpPr>
        <p:spPr>
          <a:xfrm flipH="false" flipV="false" rot="0">
            <a:off x="6822332" y="4213373"/>
            <a:ext cx="14152141" cy="6073627"/>
          </a:xfrm>
          <a:custGeom>
            <a:avLst/>
            <a:gdLst/>
            <a:ahLst/>
            <a:cxnLst/>
            <a:rect r="r" b="b" t="t" l="l"/>
            <a:pathLst>
              <a:path h="6073627" w="14152141">
                <a:moveTo>
                  <a:pt x="0" y="0"/>
                </a:moveTo>
                <a:lnTo>
                  <a:pt x="14152141" y="0"/>
                </a:lnTo>
                <a:lnTo>
                  <a:pt x="14152141" y="6073627"/>
                </a:lnTo>
                <a:lnTo>
                  <a:pt x="0" y="60736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464095" y="4363181"/>
            <a:ext cx="9829725" cy="2849648"/>
          </a:xfrm>
          <a:prstGeom prst="rect">
            <a:avLst/>
          </a:prstGeom>
        </p:spPr>
        <p:txBody>
          <a:bodyPr anchor="t" rtlCol="false" tIns="0" lIns="0" bIns="0" rIns="0">
            <a:spAutoFit/>
          </a:bodyPr>
          <a:lstStyle/>
          <a:p>
            <a:pPr algn="l">
              <a:lnSpc>
                <a:spcPts val="1794"/>
              </a:lnSpc>
            </a:pPr>
            <a:r>
              <a:rPr lang="en-US" sz="1631">
                <a:solidFill>
                  <a:srgbClr val="FFFFFF"/>
                </a:solidFill>
                <a:latin typeface="Montserrat"/>
                <a:ea typeface="Montserrat"/>
                <a:cs typeface="Montserrat"/>
                <a:sym typeface="Montserrat"/>
              </a:rPr>
              <a:t>In this section, we explore how state and local tax policies shape housing markets across U.S. metro areas.</a:t>
            </a:r>
          </a:p>
          <a:p>
            <a:pPr algn="l">
              <a:lnSpc>
                <a:spcPts val="1794"/>
              </a:lnSpc>
            </a:pPr>
            <a:r>
              <a:rPr lang="en-US" sz="1631">
                <a:solidFill>
                  <a:srgbClr val="FFFFFF"/>
                </a:solidFill>
                <a:latin typeface="Montserrat"/>
                <a:ea typeface="Montserrat"/>
                <a:cs typeface="Montserrat"/>
                <a:sym typeface="Montserrat"/>
              </a:rPr>
              <a:t>From income taxes that affect household budgets to sales taxes that influence cost of living, taxes play a crucial role in regional affordability and home value trends.</a:t>
            </a:r>
          </a:p>
          <a:p>
            <a:pPr algn="l">
              <a:lnSpc>
                <a:spcPts val="1794"/>
              </a:lnSpc>
            </a:pPr>
          </a:p>
          <a:p>
            <a:pPr algn="l">
              <a:lnSpc>
                <a:spcPts val="1794"/>
              </a:lnSpc>
            </a:pPr>
            <a:r>
              <a:rPr lang="en-US" sz="1631">
                <a:solidFill>
                  <a:srgbClr val="FFFFFF"/>
                </a:solidFill>
                <a:latin typeface="Montserrat"/>
                <a:ea typeface="Montserrat"/>
                <a:cs typeface="Montserrat"/>
                <a:sym typeface="Montserrat"/>
              </a:rPr>
              <a:t>We’ll examine:</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How tax rates correlate with home prices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The geographic distribution of tax burdens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Which metros balance economic prosperity and tax pressure</a:t>
            </a:r>
          </a:p>
          <a:p>
            <a:pPr algn="l">
              <a:lnSpc>
                <a:spcPts val="1794"/>
              </a:lnSpc>
            </a:pPr>
          </a:p>
          <a:p>
            <a:pPr algn="l">
              <a:lnSpc>
                <a:spcPts val="1794"/>
              </a:lnSpc>
            </a:pPr>
            <a:r>
              <a:rPr lang="en-US" sz="1631">
                <a:solidFill>
                  <a:srgbClr val="FFFFFF"/>
                </a:solidFill>
                <a:latin typeface="Montserrat"/>
                <a:ea typeface="Montserrat"/>
                <a:cs typeface="Montserrat"/>
                <a:sym typeface="Montserrat"/>
              </a:rPr>
              <a:t>Understanding the tax landscape helps reveal hidden costs and pressures that impact long-term housing market dynamics.</a:t>
            </a:r>
          </a:p>
          <a:p>
            <a:pPr algn="l">
              <a:lnSpc>
                <a:spcPts val="1794"/>
              </a:lnSpc>
            </a:pPr>
          </a:p>
        </p:txBody>
      </p:sp>
      <p:sp>
        <p:nvSpPr>
          <p:cNvPr name="TextBox 8" id="8"/>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017</a:t>
            </a:r>
          </a:p>
        </p:txBody>
      </p:sp>
      <p:sp>
        <p:nvSpPr>
          <p:cNvPr name="TextBox 9" id="9"/>
          <p:cNvSpPr txBox="true"/>
          <p:nvPr/>
        </p:nvSpPr>
        <p:spPr>
          <a:xfrm rot="0">
            <a:off x="6464095" y="3007088"/>
            <a:ext cx="9213689" cy="823806"/>
          </a:xfrm>
          <a:prstGeom prst="rect">
            <a:avLst/>
          </a:prstGeom>
        </p:spPr>
        <p:txBody>
          <a:bodyPr anchor="t" rtlCol="false" tIns="0" lIns="0" bIns="0" rIns="0">
            <a:spAutoFit/>
          </a:bodyPr>
          <a:lstStyle/>
          <a:p>
            <a:pPr algn="l">
              <a:lnSpc>
                <a:spcPts val="6034"/>
              </a:lnSpc>
            </a:pPr>
            <a:r>
              <a:rPr lang="en-US" sz="6559" b="true">
                <a:solidFill>
                  <a:srgbClr val="FFFFFF"/>
                </a:solidFill>
                <a:latin typeface="Montserrat Bold"/>
                <a:ea typeface="Montserrat Bold"/>
                <a:cs typeface="Montserrat Bold"/>
                <a:sym typeface="Montserrat Bold"/>
              </a:rPr>
              <a:t>4. Taxes &amp; Impact</a:t>
            </a:r>
          </a:p>
        </p:txBody>
      </p:sp>
      <p:grpSp>
        <p:nvGrpSpPr>
          <p:cNvPr name="Group 10" id="10"/>
          <p:cNvGrpSpPr/>
          <p:nvPr/>
        </p:nvGrpSpPr>
        <p:grpSpPr>
          <a:xfrm rot="0">
            <a:off x="857911" y="2287844"/>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2A8E3">
                    <a:alpha val="0"/>
                  </a:srgbClr>
                </a:gs>
                <a:gs pos="100000">
                  <a:srgbClr val="3B27C6">
                    <a:alpha val="72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Freeform 14" id="14"/>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5"/>
            <a:stretch>
              <a:fillRect l="0" t="0" r="0" b="0"/>
            </a:stretch>
          </a:blipFill>
        </p:spPr>
      </p:sp>
      <p:sp>
        <p:nvSpPr>
          <p:cNvPr name="TextBox 15" id="15"/>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6" id="16"/>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9399162" y="3371879"/>
            <a:ext cx="7860138" cy="4780581"/>
            <a:chOff x="0" y="0"/>
            <a:chExt cx="2070160" cy="1259083"/>
          </a:xfrm>
        </p:grpSpPr>
        <p:sp>
          <p:nvSpPr>
            <p:cNvPr name="Freeform 6" id="6"/>
            <p:cNvSpPr/>
            <p:nvPr/>
          </p:nvSpPr>
          <p:spPr>
            <a:xfrm flipH="false" flipV="false" rot="0">
              <a:off x="0" y="0"/>
              <a:ext cx="2070160" cy="1259083"/>
            </a:xfrm>
            <a:custGeom>
              <a:avLst/>
              <a:gdLst/>
              <a:ahLst/>
              <a:cxnLst/>
              <a:rect r="r" b="b" t="t" l="l"/>
              <a:pathLst>
                <a:path h="1259083" w="2070160">
                  <a:moveTo>
                    <a:pt x="26594" y="0"/>
                  </a:moveTo>
                  <a:lnTo>
                    <a:pt x="2043566" y="0"/>
                  </a:lnTo>
                  <a:cubicBezTo>
                    <a:pt x="2050619" y="0"/>
                    <a:pt x="2057383" y="2802"/>
                    <a:pt x="2062371" y="7789"/>
                  </a:cubicBezTo>
                  <a:cubicBezTo>
                    <a:pt x="2067358" y="12777"/>
                    <a:pt x="2070160" y="19541"/>
                    <a:pt x="2070160" y="26594"/>
                  </a:cubicBezTo>
                  <a:lnTo>
                    <a:pt x="2070160" y="1232489"/>
                  </a:lnTo>
                  <a:cubicBezTo>
                    <a:pt x="2070160" y="1247177"/>
                    <a:pt x="2058253" y="1259083"/>
                    <a:pt x="2043566" y="1259083"/>
                  </a:cubicBezTo>
                  <a:lnTo>
                    <a:pt x="26594" y="1259083"/>
                  </a:lnTo>
                  <a:cubicBezTo>
                    <a:pt x="11907" y="1259083"/>
                    <a:pt x="0" y="1247177"/>
                    <a:pt x="0" y="1232489"/>
                  </a:cubicBezTo>
                  <a:lnTo>
                    <a:pt x="0" y="26594"/>
                  </a:lnTo>
                  <a:cubicBezTo>
                    <a:pt x="0" y="11907"/>
                    <a:pt x="11907" y="0"/>
                    <a:pt x="26594"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7" id="7"/>
            <p:cNvSpPr txBox="true"/>
            <p:nvPr/>
          </p:nvSpPr>
          <p:spPr>
            <a:xfrm>
              <a:off x="0" y="47625"/>
              <a:ext cx="2070160" cy="1211458"/>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sp>
        <p:nvSpPr>
          <p:cNvPr name="Freeform 9" id="9"/>
          <p:cNvSpPr/>
          <p:nvPr/>
        </p:nvSpPr>
        <p:spPr>
          <a:xfrm flipH="false" flipV="false" rot="0">
            <a:off x="744507" y="3180064"/>
            <a:ext cx="8373279" cy="4423528"/>
          </a:xfrm>
          <a:custGeom>
            <a:avLst/>
            <a:gdLst/>
            <a:ahLst/>
            <a:cxnLst/>
            <a:rect r="r" b="b" t="t" l="l"/>
            <a:pathLst>
              <a:path h="4423528" w="8373279">
                <a:moveTo>
                  <a:pt x="0" y="0"/>
                </a:moveTo>
                <a:lnTo>
                  <a:pt x="8373279" y="0"/>
                </a:lnTo>
                <a:lnTo>
                  <a:pt x="8373279" y="4423528"/>
                </a:lnTo>
                <a:lnTo>
                  <a:pt x="0" y="4423528"/>
                </a:lnTo>
                <a:lnTo>
                  <a:pt x="0" y="0"/>
                </a:lnTo>
                <a:close/>
              </a:path>
            </a:pathLst>
          </a:custGeom>
          <a:blipFill>
            <a:blip r:embed="rId3"/>
            <a:stretch>
              <a:fillRect l="0" t="-398" r="0" b="-398"/>
            </a:stretch>
          </a:blipFill>
        </p:spPr>
      </p:sp>
      <p:sp>
        <p:nvSpPr>
          <p:cNvPr name="TextBox 10" id="10"/>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018</a:t>
            </a:r>
          </a:p>
        </p:txBody>
      </p:sp>
      <p:sp>
        <p:nvSpPr>
          <p:cNvPr name="TextBox 11" id="11"/>
          <p:cNvSpPr txBox="true"/>
          <p:nvPr/>
        </p:nvSpPr>
        <p:spPr>
          <a:xfrm rot="0">
            <a:off x="9117786" y="1646013"/>
            <a:ext cx="8422889" cy="1329055"/>
          </a:xfrm>
          <a:prstGeom prst="rect">
            <a:avLst/>
          </a:prstGeom>
        </p:spPr>
        <p:txBody>
          <a:bodyPr anchor="t" rtlCol="false" tIns="0" lIns="0" bIns="0" rIns="0">
            <a:spAutoFit/>
          </a:bodyPr>
          <a:lstStyle/>
          <a:p>
            <a:pPr algn="ctr">
              <a:lnSpc>
                <a:spcPts val="5059"/>
              </a:lnSpc>
            </a:pPr>
            <a:r>
              <a:rPr lang="en-US" sz="5499" b="true">
                <a:solidFill>
                  <a:srgbClr val="FFFFFF"/>
                </a:solidFill>
                <a:latin typeface="Montserrat Bold"/>
                <a:ea typeface="Montserrat Bold"/>
                <a:cs typeface="Montserrat Bold"/>
                <a:sym typeface="Montserrat Bold"/>
              </a:rPr>
              <a:t>Income Tax and Sales Tax vs. Home Prices</a:t>
            </a:r>
          </a:p>
        </p:txBody>
      </p:sp>
      <p:sp>
        <p:nvSpPr>
          <p:cNvPr name="TextBox 12" id="12"/>
          <p:cNvSpPr txBox="true"/>
          <p:nvPr/>
        </p:nvSpPr>
        <p:spPr>
          <a:xfrm rot="0">
            <a:off x="9843098" y="3580108"/>
            <a:ext cx="7219875" cy="4383173"/>
          </a:xfrm>
          <a:prstGeom prst="rect">
            <a:avLst/>
          </a:prstGeom>
        </p:spPr>
        <p:txBody>
          <a:bodyPr anchor="t" rtlCol="false" tIns="0" lIns="0" bIns="0" rIns="0">
            <a:spAutoFit/>
          </a:bodyPr>
          <a:lstStyle/>
          <a:p>
            <a:pPr algn="l">
              <a:lnSpc>
                <a:spcPts val="1794"/>
              </a:lnSpc>
            </a:pPr>
            <a:r>
              <a:rPr lang="en-US" sz="1631">
                <a:solidFill>
                  <a:srgbClr val="FFFFFF"/>
                </a:solidFill>
                <a:latin typeface="Montserrat"/>
                <a:ea typeface="Montserrat"/>
                <a:cs typeface="Montserrat"/>
                <a:sym typeface="Montserrat"/>
              </a:rPr>
              <a:t>This dual-axis visual compares average metro-level income tax and sales tax rates with average ZHVI (Zillow Home Value Index) from 2018 to 2023.</a:t>
            </a:r>
          </a:p>
          <a:p>
            <a:pPr algn="l">
              <a:lnSpc>
                <a:spcPts val="1794"/>
              </a:lnSpc>
            </a:pPr>
          </a:p>
          <a:p>
            <a:pPr algn="l">
              <a:lnSpc>
                <a:spcPts val="1794"/>
              </a:lnSpc>
            </a:pPr>
            <a:r>
              <a:rPr lang="en-US" sz="1631">
                <a:solidFill>
                  <a:srgbClr val="FFFFFF"/>
                </a:solidFill>
                <a:latin typeface="Montserrat"/>
                <a:ea typeface="Montserrat"/>
                <a:cs typeface="Montserrat"/>
                <a:sym typeface="Montserrat"/>
              </a:rPr>
              <a:t>Key insights: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Income Tax appears to have a stronger relationship with home values compared to Sales Tax. Metros with higher income taxes often show elevated home prices, potentially due to urbanization, high demand, and premium housing markets.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Sales Tax demonstrates a weaker or inconsistent pattern, suggesting its impact on home values is less direct or mediated by other regi</a:t>
            </a:r>
            <a:r>
              <a:rPr lang="en-US" sz="1631">
                <a:solidFill>
                  <a:srgbClr val="FFFFFF"/>
                </a:solidFill>
                <a:latin typeface="Montserrat"/>
                <a:ea typeface="Montserrat"/>
                <a:cs typeface="Montserrat"/>
                <a:sym typeface="Montserrat"/>
              </a:rPr>
              <a:t>on</a:t>
            </a:r>
            <a:r>
              <a:rPr lang="en-US" sz="1631">
                <a:solidFill>
                  <a:srgbClr val="FFFFFF"/>
                </a:solidFill>
                <a:latin typeface="Montserrat"/>
                <a:ea typeface="Montserrat"/>
                <a:cs typeface="Montserrat"/>
                <a:sym typeface="Montserrat"/>
              </a:rPr>
              <a:t>al factors.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Some low-tax metros still exhibit high ZHVI, indicating that housing demand, migration, and supply constraints may outweigh tax effects in certain regions.</a:t>
            </a:r>
          </a:p>
          <a:p>
            <a:pPr algn="l">
              <a:lnSpc>
                <a:spcPts val="1794"/>
              </a:lnSpc>
            </a:pPr>
          </a:p>
          <a:p>
            <a:pPr algn="l">
              <a:lnSpc>
                <a:spcPts val="1794"/>
              </a:lnSpc>
            </a:pPr>
            <a:r>
              <a:rPr lang="en-US" sz="1631">
                <a:solidFill>
                  <a:srgbClr val="FFFFFF"/>
                </a:solidFill>
                <a:latin typeface="Montserrat"/>
                <a:ea typeface="Montserrat"/>
                <a:cs typeface="Montserrat"/>
                <a:sym typeface="Montserrat"/>
              </a:rPr>
              <a:t>These charts suggest that income tax policy may play a more substantial role in shaping long-term housing affordability and regional value differentials.</a:t>
            </a:r>
          </a:p>
          <a:p>
            <a:pPr algn="l">
              <a:lnSpc>
                <a:spcPts val="1794"/>
              </a:lnSpc>
            </a:pPr>
          </a:p>
        </p:txBody>
      </p:sp>
      <p:sp>
        <p:nvSpPr>
          <p:cNvPr name="TextBox 13" id="13"/>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TextBox 14" id="14"/>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5" id="15"/>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sp>
        <p:nvSpPr>
          <p:cNvPr name="TextBox 5" id="5"/>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019</a:t>
            </a:r>
          </a:p>
        </p:txBody>
      </p:sp>
      <p:sp>
        <p:nvSpPr>
          <p:cNvPr name="TextBox 6" id="6"/>
          <p:cNvSpPr txBox="true"/>
          <p:nvPr/>
        </p:nvSpPr>
        <p:spPr>
          <a:xfrm rot="0">
            <a:off x="7814565" y="3378041"/>
            <a:ext cx="8368625"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5. Forecasting</a:t>
            </a:r>
          </a:p>
        </p:txBody>
      </p:sp>
      <p:sp>
        <p:nvSpPr>
          <p:cNvPr name="TextBox 7" id="7"/>
          <p:cNvSpPr txBox="true"/>
          <p:nvPr/>
        </p:nvSpPr>
        <p:spPr>
          <a:xfrm rot="0">
            <a:off x="7814565" y="4668911"/>
            <a:ext cx="8368625" cy="2411498"/>
          </a:xfrm>
          <a:prstGeom prst="rect">
            <a:avLst/>
          </a:prstGeom>
        </p:spPr>
        <p:txBody>
          <a:bodyPr anchor="t" rtlCol="false" tIns="0" lIns="0" bIns="0" rIns="0">
            <a:spAutoFit/>
          </a:bodyPr>
          <a:lstStyle/>
          <a:p>
            <a:pPr algn="l">
              <a:lnSpc>
                <a:spcPts val="1794"/>
              </a:lnSpc>
            </a:pPr>
            <a:r>
              <a:rPr lang="en-US" sz="1631">
                <a:solidFill>
                  <a:srgbClr val="FFFFFF"/>
                </a:solidFill>
                <a:latin typeface="Montserrat"/>
                <a:ea typeface="Montserrat"/>
                <a:cs typeface="Montserrat"/>
                <a:sym typeface="Montserrat"/>
              </a:rPr>
              <a:t>As we look to the future, housing market forecasts offer valuable insights for planning, investment, and policymaking.</a:t>
            </a:r>
          </a:p>
          <a:p>
            <a:pPr algn="l">
              <a:lnSpc>
                <a:spcPts val="1794"/>
              </a:lnSpc>
            </a:pPr>
          </a:p>
          <a:p>
            <a:pPr algn="l">
              <a:lnSpc>
                <a:spcPts val="1794"/>
              </a:lnSpc>
            </a:pPr>
            <a:r>
              <a:rPr lang="en-US" sz="1631">
                <a:solidFill>
                  <a:srgbClr val="FFFFFF"/>
                </a:solidFill>
                <a:latin typeface="Montserrat"/>
                <a:ea typeface="Montserrat"/>
                <a:cs typeface="Montserrat"/>
                <a:sym typeface="Montserrat"/>
              </a:rPr>
              <a:t>In this section, we highlight:</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Predicted trends in home values through 2026</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Key factors</a:t>
            </a:r>
            <a:r>
              <a:rPr lang="en-US" sz="1631">
                <a:solidFill>
                  <a:srgbClr val="FFFFFF"/>
                </a:solidFill>
                <a:latin typeface="Montserrat"/>
                <a:ea typeface="Montserrat"/>
                <a:cs typeface="Montserrat"/>
                <a:sym typeface="Montserrat"/>
              </a:rPr>
              <a:t> influencing future growth (e.g., income, employment, tax rates)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Emerging opportunities and potential market risks</a:t>
            </a:r>
          </a:p>
          <a:p>
            <a:pPr algn="l">
              <a:lnSpc>
                <a:spcPts val="1794"/>
              </a:lnSpc>
            </a:pPr>
          </a:p>
          <a:p>
            <a:pPr algn="l">
              <a:lnSpc>
                <a:spcPts val="1794"/>
              </a:lnSpc>
            </a:pPr>
            <a:r>
              <a:rPr lang="en-US" sz="1631">
                <a:solidFill>
                  <a:srgbClr val="FFFFFF"/>
                </a:solidFill>
                <a:latin typeface="Montserrat"/>
                <a:ea typeface="Montserrat"/>
                <a:cs typeface="Montserrat"/>
                <a:sym typeface="Montserrat"/>
              </a:rPr>
              <a:t>By combining historical patterns with forward-looking models, these forecasts help stakeholders make informed decisions in a dynamic housing landscape.</a:t>
            </a:r>
          </a:p>
          <a:p>
            <a:pPr algn="l">
              <a:lnSpc>
                <a:spcPts val="1794"/>
              </a:lnSpc>
            </a:pPr>
          </a:p>
        </p:txBody>
      </p:sp>
      <p:sp>
        <p:nvSpPr>
          <p:cNvPr name="TextBox 8" id="8"/>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Freeform 9" id="9"/>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sp>
        <p:nvSpPr>
          <p:cNvPr name="TextBox 10" id="10"/>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1" id="11"/>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
        <p:nvSpPr>
          <p:cNvPr name="Freeform 12" id="12"/>
          <p:cNvSpPr/>
          <p:nvPr/>
        </p:nvSpPr>
        <p:spPr>
          <a:xfrm flipH="false" flipV="false" rot="0">
            <a:off x="1478901" y="2465402"/>
            <a:ext cx="6062526" cy="6917820"/>
          </a:xfrm>
          <a:custGeom>
            <a:avLst/>
            <a:gdLst/>
            <a:ahLst/>
            <a:cxnLst/>
            <a:rect r="r" b="b" t="t" l="l"/>
            <a:pathLst>
              <a:path h="6917820" w="6062526">
                <a:moveTo>
                  <a:pt x="0" y="0"/>
                </a:moveTo>
                <a:lnTo>
                  <a:pt x="6062526" y="0"/>
                </a:lnTo>
                <a:lnTo>
                  <a:pt x="6062526" y="6917820"/>
                </a:lnTo>
                <a:lnTo>
                  <a:pt x="0" y="6917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grpSp>
        <p:nvGrpSpPr>
          <p:cNvPr name="Group 3" id="3"/>
          <p:cNvGrpSpPr/>
          <p:nvPr/>
        </p:nvGrpSpPr>
        <p:grpSpPr>
          <a:xfrm rot="0">
            <a:off x="2148126" y="8931486"/>
            <a:ext cx="99352" cy="451635"/>
            <a:chOff x="0" y="0"/>
            <a:chExt cx="26167" cy="118949"/>
          </a:xfrm>
        </p:grpSpPr>
        <p:sp>
          <p:nvSpPr>
            <p:cNvPr name="Freeform 4" id="4"/>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5" id="5"/>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6" id="6"/>
          <p:cNvGrpSpPr/>
          <p:nvPr/>
        </p:nvGrpSpPr>
        <p:grpSpPr>
          <a:xfrm rot="0">
            <a:off x="2263301" y="5186419"/>
            <a:ext cx="4587132" cy="2298604"/>
            <a:chOff x="0" y="0"/>
            <a:chExt cx="1208134" cy="605394"/>
          </a:xfrm>
        </p:grpSpPr>
        <p:sp>
          <p:nvSpPr>
            <p:cNvPr name="Freeform 7" id="7"/>
            <p:cNvSpPr/>
            <p:nvPr/>
          </p:nvSpPr>
          <p:spPr>
            <a:xfrm flipH="false" flipV="false" rot="0">
              <a:off x="0" y="0"/>
              <a:ext cx="1208134" cy="605394"/>
            </a:xfrm>
            <a:custGeom>
              <a:avLst/>
              <a:gdLst/>
              <a:ahLst/>
              <a:cxnLst/>
              <a:rect r="r" b="b" t="t" l="l"/>
              <a:pathLst>
                <a:path h="605394" w="1208134">
                  <a:moveTo>
                    <a:pt x="45569" y="0"/>
                  </a:moveTo>
                  <a:lnTo>
                    <a:pt x="1162564" y="0"/>
                  </a:lnTo>
                  <a:cubicBezTo>
                    <a:pt x="1187732" y="0"/>
                    <a:pt x="1208134" y="20402"/>
                    <a:pt x="1208134" y="45569"/>
                  </a:cubicBezTo>
                  <a:lnTo>
                    <a:pt x="1208134" y="559824"/>
                  </a:lnTo>
                  <a:cubicBezTo>
                    <a:pt x="1208134" y="571910"/>
                    <a:pt x="1203333" y="583501"/>
                    <a:pt x="1194787" y="592047"/>
                  </a:cubicBezTo>
                  <a:cubicBezTo>
                    <a:pt x="1186241" y="600593"/>
                    <a:pt x="1174650" y="605394"/>
                    <a:pt x="1162564" y="605394"/>
                  </a:cubicBezTo>
                  <a:lnTo>
                    <a:pt x="45569" y="605394"/>
                  </a:lnTo>
                  <a:cubicBezTo>
                    <a:pt x="20402" y="605394"/>
                    <a:pt x="0" y="584992"/>
                    <a:pt x="0" y="559824"/>
                  </a:cubicBezTo>
                  <a:lnTo>
                    <a:pt x="0" y="45569"/>
                  </a:lnTo>
                  <a:cubicBezTo>
                    <a:pt x="0" y="20402"/>
                    <a:pt x="20402" y="0"/>
                    <a:pt x="45569"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47625"/>
              <a:ext cx="1208134" cy="557769"/>
            </a:xfrm>
            <a:prstGeom prst="rect">
              <a:avLst/>
            </a:prstGeom>
          </p:spPr>
          <p:txBody>
            <a:bodyPr anchor="ctr" rtlCol="false" tIns="50800" lIns="50800" bIns="50800" rIns="50800"/>
            <a:lstStyle/>
            <a:p>
              <a:pPr algn="ctr">
                <a:lnSpc>
                  <a:spcPts val="1924"/>
                </a:lnSpc>
              </a:pPr>
            </a:p>
          </p:txBody>
        </p:sp>
      </p:grpSp>
      <p:grpSp>
        <p:nvGrpSpPr>
          <p:cNvPr name="Group 9" id="9"/>
          <p:cNvGrpSpPr/>
          <p:nvPr/>
        </p:nvGrpSpPr>
        <p:grpSpPr>
          <a:xfrm rot="0">
            <a:off x="6850434" y="4939698"/>
            <a:ext cx="4587132" cy="2716049"/>
            <a:chOff x="0" y="0"/>
            <a:chExt cx="1208134" cy="715338"/>
          </a:xfrm>
        </p:grpSpPr>
        <p:sp>
          <p:nvSpPr>
            <p:cNvPr name="Freeform 10" id="10"/>
            <p:cNvSpPr/>
            <p:nvPr/>
          </p:nvSpPr>
          <p:spPr>
            <a:xfrm flipH="false" flipV="false" rot="0">
              <a:off x="0" y="0"/>
              <a:ext cx="1208134" cy="715338"/>
            </a:xfrm>
            <a:custGeom>
              <a:avLst/>
              <a:gdLst/>
              <a:ahLst/>
              <a:cxnLst/>
              <a:rect r="r" b="b" t="t" l="l"/>
              <a:pathLst>
                <a:path h="715338" w="1208134">
                  <a:moveTo>
                    <a:pt x="45569" y="0"/>
                  </a:moveTo>
                  <a:lnTo>
                    <a:pt x="1162564" y="0"/>
                  </a:lnTo>
                  <a:cubicBezTo>
                    <a:pt x="1187732" y="0"/>
                    <a:pt x="1208134" y="20402"/>
                    <a:pt x="1208134" y="45569"/>
                  </a:cubicBezTo>
                  <a:lnTo>
                    <a:pt x="1208134" y="669769"/>
                  </a:lnTo>
                  <a:cubicBezTo>
                    <a:pt x="1208134" y="681855"/>
                    <a:pt x="1203333" y="693445"/>
                    <a:pt x="1194787" y="701991"/>
                  </a:cubicBezTo>
                  <a:cubicBezTo>
                    <a:pt x="1186241" y="710537"/>
                    <a:pt x="1174650" y="715338"/>
                    <a:pt x="1162564" y="715338"/>
                  </a:cubicBezTo>
                  <a:lnTo>
                    <a:pt x="45569" y="715338"/>
                  </a:lnTo>
                  <a:cubicBezTo>
                    <a:pt x="20402" y="715338"/>
                    <a:pt x="0" y="694936"/>
                    <a:pt x="0" y="669769"/>
                  </a:cubicBezTo>
                  <a:lnTo>
                    <a:pt x="0" y="45569"/>
                  </a:lnTo>
                  <a:cubicBezTo>
                    <a:pt x="0" y="20402"/>
                    <a:pt x="20402" y="0"/>
                    <a:pt x="45569" y="0"/>
                  </a:cubicBezTo>
                  <a:close/>
                </a:path>
              </a:pathLst>
            </a:custGeom>
            <a:solidFill>
              <a:srgbClr val="B7E6F3"/>
            </a:solidFill>
            <a:ln w="19050" cap="rnd">
              <a:solidFill>
                <a:srgbClr val="FFFFFF"/>
              </a:solidFill>
              <a:prstDash val="solid"/>
              <a:round/>
            </a:ln>
          </p:spPr>
        </p:sp>
        <p:sp>
          <p:nvSpPr>
            <p:cNvPr name="TextBox 11" id="11"/>
            <p:cNvSpPr txBox="true"/>
            <p:nvPr/>
          </p:nvSpPr>
          <p:spPr>
            <a:xfrm>
              <a:off x="0" y="47625"/>
              <a:ext cx="1208134" cy="667713"/>
            </a:xfrm>
            <a:prstGeom prst="rect">
              <a:avLst/>
            </a:prstGeom>
          </p:spPr>
          <p:txBody>
            <a:bodyPr anchor="ctr" rtlCol="false" tIns="50800" lIns="50800" bIns="50800" rIns="50800"/>
            <a:lstStyle/>
            <a:p>
              <a:pPr algn="ctr">
                <a:lnSpc>
                  <a:spcPts val="1924"/>
                </a:lnSpc>
              </a:pPr>
            </a:p>
          </p:txBody>
        </p:sp>
      </p:grpSp>
      <p:grpSp>
        <p:nvGrpSpPr>
          <p:cNvPr name="Group 12" id="12"/>
          <p:cNvGrpSpPr/>
          <p:nvPr/>
        </p:nvGrpSpPr>
        <p:grpSpPr>
          <a:xfrm rot="0">
            <a:off x="11437566" y="5186419"/>
            <a:ext cx="4587132" cy="2298604"/>
            <a:chOff x="0" y="0"/>
            <a:chExt cx="1208134" cy="605394"/>
          </a:xfrm>
        </p:grpSpPr>
        <p:sp>
          <p:nvSpPr>
            <p:cNvPr name="Freeform 13" id="13"/>
            <p:cNvSpPr/>
            <p:nvPr/>
          </p:nvSpPr>
          <p:spPr>
            <a:xfrm flipH="false" flipV="false" rot="0">
              <a:off x="0" y="0"/>
              <a:ext cx="1208134" cy="605394"/>
            </a:xfrm>
            <a:custGeom>
              <a:avLst/>
              <a:gdLst/>
              <a:ahLst/>
              <a:cxnLst/>
              <a:rect r="r" b="b" t="t" l="l"/>
              <a:pathLst>
                <a:path h="605394" w="1208134">
                  <a:moveTo>
                    <a:pt x="45569" y="0"/>
                  </a:moveTo>
                  <a:lnTo>
                    <a:pt x="1162564" y="0"/>
                  </a:lnTo>
                  <a:cubicBezTo>
                    <a:pt x="1187732" y="0"/>
                    <a:pt x="1208134" y="20402"/>
                    <a:pt x="1208134" y="45569"/>
                  </a:cubicBezTo>
                  <a:lnTo>
                    <a:pt x="1208134" y="559824"/>
                  </a:lnTo>
                  <a:cubicBezTo>
                    <a:pt x="1208134" y="571910"/>
                    <a:pt x="1203333" y="583501"/>
                    <a:pt x="1194787" y="592047"/>
                  </a:cubicBezTo>
                  <a:cubicBezTo>
                    <a:pt x="1186241" y="600593"/>
                    <a:pt x="1174650" y="605394"/>
                    <a:pt x="1162564" y="605394"/>
                  </a:cubicBezTo>
                  <a:lnTo>
                    <a:pt x="45569" y="605394"/>
                  </a:lnTo>
                  <a:cubicBezTo>
                    <a:pt x="20402" y="605394"/>
                    <a:pt x="0" y="584992"/>
                    <a:pt x="0" y="559824"/>
                  </a:cubicBezTo>
                  <a:lnTo>
                    <a:pt x="0" y="45569"/>
                  </a:lnTo>
                  <a:cubicBezTo>
                    <a:pt x="0" y="20402"/>
                    <a:pt x="20402" y="0"/>
                    <a:pt x="45569" y="0"/>
                  </a:cubicBezTo>
                  <a:close/>
                </a:path>
              </a:pathLst>
            </a:custGeom>
            <a:solidFill>
              <a:srgbClr val="000000">
                <a:alpha val="0"/>
              </a:srgbClr>
            </a:solidFill>
            <a:ln w="19050" cap="rnd">
              <a:solidFill>
                <a:srgbClr val="FFFFFF"/>
              </a:solidFill>
              <a:prstDash val="solid"/>
              <a:round/>
            </a:ln>
          </p:spPr>
        </p:sp>
        <p:sp>
          <p:nvSpPr>
            <p:cNvPr name="TextBox 14" id="14"/>
            <p:cNvSpPr txBox="true"/>
            <p:nvPr/>
          </p:nvSpPr>
          <p:spPr>
            <a:xfrm>
              <a:off x="0" y="47625"/>
              <a:ext cx="1208134" cy="557769"/>
            </a:xfrm>
            <a:prstGeom prst="rect">
              <a:avLst/>
            </a:prstGeom>
          </p:spPr>
          <p:txBody>
            <a:bodyPr anchor="ctr" rtlCol="false" tIns="50800" lIns="50800" bIns="50800" rIns="50800"/>
            <a:lstStyle/>
            <a:p>
              <a:pPr algn="ctr">
                <a:lnSpc>
                  <a:spcPts val="1924"/>
                </a:lnSpc>
              </a:pPr>
            </a:p>
          </p:txBody>
        </p:sp>
      </p:grpSp>
      <p:sp>
        <p:nvSpPr>
          <p:cNvPr name="Freeform 15" id="15"/>
          <p:cNvSpPr/>
          <p:nvPr/>
        </p:nvSpPr>
        <p:spPr>
          <a:xfrm flipH="false" flipV="false" rot="0">
            <a:off x="13601700" y="-340379"/>
            <a:ext cx="7315200" cy="3136392"/>
          </a:xfrm>
          <a:custGeom>
            <a:avLst/>
            <a:gdLst/>
            <a:ahLst/>
            <a:cxnLst/>
            <a:rect r="r" b="b" t="t" l="l"/>
            <a:pathLst>
              <a:path h="3136392" w="7315200">
                <a:moveTo>
                  <a:pt x="0" y="0"/>
                </a:moveTo>
                <a:lnTo>
                  <a:pt x="7315200" y="0"/>
                </a:lnTo>
                <a:lnTo>
                  <a:pt x="7315200" y="3136392"/>
                </a:lnTo>
                <a:lnTo>
                  <a:pt x="0" y="3136392"/>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7" id="17"/>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
        <p:nvSpPr>
          <p:cNvPr name="TextBox 18" id="18"/>
          <p:cNvSpPr txBox="true"/>
          <p:nvPr/>
        </p:nvSpPr>
        <p:spPr>
          <a:xfrm rot="0">
            <a:off x="2454020" y="2802703"/>
            <a:ext cx="13379961"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US Housing Market Overview</a:t>
            </a:r>
          </a:p>
        </p:txBody>
      </p:sp>
      <p:sp>
        <p:nvSpPr>
          <p:cNvPr name="TextBox 19" id="19"/>
          <p:cNvSpPr txBox="true"/>
          <p:nvPr/>
        </p:nvSpPr>
        <p:spPr>
          <a:xfrm rot="0">
            <a:off x="15507472" y="9185878"/>
            <a:ext cx="1751828" cy="197325"/>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002</a:t>
            </a:r>
          </a:p>
        </p:txBody>
      </p:sp>
      <p:sp>
        <p:nvSpPr>
          <p:cNvPr name="TextBox 20" id="20"/>
          <p:cNvSpPr txBox="true"/>
          <p:nvPr/>
        </p:nvSpPr>
        <p:spPr>
          <a:xfrm rot="0">
            <a:off x="4269865" y="3909931"/>
            <a:ext cx="10237257" cy="439823"/>
          </a:xfrm>
          <a:prstGeom prst="rect">
            <a:avLst/>
          </a:prstGeom>
        </p:spPr>
        <p:txBody>
          <a:bodyPr anchor="t" rtlCol="false" tIns="0" lIns="0" bIns="0" rIns="0">
            <a:spAutoFit/>
          </a:bodyPr>
          <a:lstStyle/>
          <a:p>
            <a:pPr algn="ctr">
              <a:lnSpc>
                <a:spcPts val="1794"/>
              </a:lnSpc>
            </a:pPr>
            <a:r>
              <a:rPr lang="en-US" sz="1631">
                <a:solidFill>
                  <a:srgbClr val="FFFFFF"/>
                </a:solidFill>
                <a:latin typeface="Montserrat"/>
                <a:ea typeface="Montserrat"/>
                <a:cs typeface="Montserrat"/>
                <a:sym typeface="Montserrat"/>
              </a:rPr>
              <a:t>This project explores trends in U.S. home values by analyzing Zillow housing data enriched with public indicators like income, unemployment, taxes, and disasters.</a:t>
            </a:r>
          </a:p>
        </p:txBody>
      </p:sp>
      <p:sp>
        <p:nvSpPr>
          <p:cNvPr name="Freeform 21" id="21"/>
          <p:cNvSpPr/>
          <p:nvPr/>
        </p:nvSpPr>
        <p:spPr>
          <a:xfrm flipH="false" flipV="false" rot="0">
            <a:off x="-3657600" y="2446239"/>
            <a:ext cx="7315200" cy="3136392"/>
          </a:xfrm>
          <a:custGeom>
            <a:avLst/>
            <a:gdLst/>
            <a:ahLst/>
            <a:cxnLst/>
            <a:rect r="r" b="b" t="t" l="l"/>
            <a:pathLst>
              <a:path h="3136392" w="7315200">
                <a:moveTo>
                  <a:pt x="0" y="0"/>
                </a:moveTo>
                <a:lnTo>
                  <a:pt x="7315200" y="0"/>
                </a:lnTo>
                <a:lnTo>
                  <a:pt x="7315200" y="3136392"/>
                </a:lnTo>
                <a:lnTo>
                  <a:pt x="0" y="3136392"/>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22" id="22"/>
          <p:cNvSpPr txBox="true"/>
          <p:nvPr/>
        </p:nvSpPr>
        <p:spPr>
          <a:xfrm rot="0">
            <a:off x="2983095" y="5729212"/>
            <a:ext cx="3147545" cy="458187"/>
          </a:xfrm>
          <a:prstGeom prst="rect">
            <a:avLst/>
          </a:prstGeom>
        </p:spPr>
        <p:txBody>
          <a:bodyPr anchor="t" rtlCol="false" tIns="0" lIns="0" bIns="0" rIns="0">
            <a:spAutoFit/>
          </a:bodyPr>
          <a:lstStyle/>
          <a:p>
            <a:pPr algn="ctr">
              <a:lnSpc>
                <a:spcPts val="1750"/>
              </a:lnSpc>
            </a:pPr>
            <a:r>
              <a:rPr lang="en-US" b="true" sz="1902">
                <a:solidFill>
                  <a:srgbClr val="FFFFFF"/>
                </a:solidFill>
                <a:latin typeface="Montserrat Bold"/>
                <a:ea typeface="Montserrat Bold"/>
                <a:cs typeface="Montserrat Bold"/>
                <a:sym typeface="Montserrat Bold"/>
              </a:rPr>
              <a:t>TRACK HOUSING PRICE CHANGES OVER TIME</a:t>
            </a:r>
          </a:p>
        </p:txBody>
      </p:sp>
      <p:grpSp>
        <p:nvGrpSpPr>
          <p:cNvPr name="Group 23" id="23"/>
          <p:cNvGrpSpPr/>
          <p:nvPr/>
        </p:nvGrpSpPr>
        <p:grpSpPr>
          <a:xfrm rot="0">
            <a:off x="6850434" y="4939698"/>
            <a:ext cx="4587132" cy="838131"/>
            <a:chOff x="0" y="0"/>
            <a:chExt cx="1208134" cy="220742"/>
          </a:xfrm>
        </p:grpSpPr>
        <p:sp>
          <p:nvSpPr>
            <p:cNvPr name="Freeform 24" id="24"/>
            <p:cNvSpPr/>
            <p:nvPr/>
          </p:nvSpPr>
          <p:spPr>
            <a:xfrm flipH="false" flipV="false" rot="0">
              <a:off x="0" y="0"/>
              <a:ext cx="1208134" cy="220742"/>
            </a:xfrm>
            <a:custGeom>
              <a:avLst/>
              <a:gdLst/>
              <a:ahLst/>
              <a:cxnLst/>
              <a:rect r="r" b="b" t="t" l="l"/>
              <a:pathLst>
                <a:path h="220742" w="1208134">
                  <a:moveTo>
                    <a:pt x="45569" y="0"/>
                  </a:moveTo>
                  <a:lnTo>
                    <a:pt x="1162564" y="0"/>
                  </a:lnTo>
                  <a:cubicBezTo>
                    <a:pt x="1187732" y="0"/>
                    <a:pt x="1208134" y="20402"/>
                    <a:pt x="1208134" y="45569"/>
                  </a:cubicBezTo>
                  <a:lnTo>
                    <a:pt x="1208134" y="175173"/>
                  </a:lnTo>
                  <a:cubicBezTo>
                    <a:pt x="1208134" y="200340"/>
                    <a:pt x="1187732" y="220742"/>
                    <a:pt x="1162564" y="220742"/>
                  </a:cubicBezTo>
                  <a:lnTo>
                    <a:pt x="45569" y="220742"/>
                  </a:lnTo>
                  <a:cubicBezTo>
                    <a:pt x="33483" y="220742"/>
                    <a:pt x="21893" y="215941"/>
                    <a:pt x="13347" y="207395"/>
                  </a:cubicBezTo>
                  <a:cubicBezTo>
                    <a:pt x="4801" y="198849"/>
                    <a:pt x="0" y="187259"/>
                    <a:pt x="0" y="175173"/>
                  </a:cubicBezTo>
                  <a:lnTo>
                    <a:pt x="0" y="45569"/>
                  </a:lnTo>
                  <a:cubicBezTo>
                    <a:pt x="0" y="20402"/>
                    <a:pt x="20402" y="0"/>
                    <a:pt x="45569"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25" id="25"/>
            <p:cNvSpPr txBox="true"/>
            <p:nvPr/>
          </p:nvSpPr>
          <p:spPr>
            <a:xfrm>
              <a:off x="0" y="47625"/>
              <a:ext cx="1208134" cy="173117"/>
            </a:xfrm>
            <a:prstGeom prst="rect">
              <a:avLst/>
            </a:prstGeom>
          </p:spPr>
          <p:txBody>
            <a:bodyPr anchor="ctr" rtlCol="false" tIns="50800" lIns="50800" bIns="50800" rIns="50800"/>
            <a:lstStyle/>
            <a:p>
              <a:pPr algn="ctr">
                <a:lnSpc>
                  <a:spcPts val="1924"/>
                </a:lnSpc>
              </a:pPr>
            </a:p>
          </p:txBody>
        </p:sp>
      </p:grpSp>
      <p:sp>
        <p:nvSpPr>
          <p:cNvPr name="TextBox 26" id="26"/>
          <p:cNvSpPr txBox="true"/>
          <p:nvPr/>
        </p:nvSpPr>
        <p:spPr>
          <a:xfrm rot="0">
            <a:off x="7439782" y="5153482"/>
            <a:ext cx="3408435" cy="458187"/>
          </a:xfrm>
          <a:prstGeom prst="rect">
            <a:avLst/>
          </a:prstGeom>
        </p:spPr>
        <p:txBody>
          <a:bodyPr anchor="t" rtlCol="false" tIns="0" lIns="0" bIns="0" rIns="0">
            <a:spAutoFit/>
          </a:bodyPr>
          <a:lstStyle/>
          <a:p>
            <a:pPr algn="ctr">
              <a:lnSpc>
                <a:spcPts val="1750"/>
              </a:lnSpc>
            </a:pPr>
            <a:r>
              <a:rPr lang="en-US" b="true" sz="1902">
                <a:solidFill>
                  <a:srgbClr val="FFFFFF"/>
                </a:solidFill>
                <a:latin typeface="Montserrat Bold"/>
                <a:ea typeface="Montserrat Bold"/>
                <a:cs typeface="Montserrat Bold"/>
                <a:sym typeface="Montserrat Bold"/>
              </a:rPr>
              <a:t>IDENTIFY KEY FACTORS DRIVING HOME PRICES</a:t>
            </a:r>
          </a:p>
        </p:txBody>
      </p:sp>
      <p:sp>
        <p:nvSpPr>
          <p:cNvPr name="TextBox 27" id="27"/>
          <p:cNvSpPr txBox="true"/>
          <p:nvPr/>
        </p:nvSpPr>
        <p:spPr>
          <a:xfrm rot="0">
            <a:off x="2731320" y="6439793"/>
            <a:ext cx="3651094" cy="439823"/>
          </a:xfrm>
          <a:prstGeom prst="rect">
            <a:avLst/>
          </a:prstGeom>
        </p:spPr>
        <p:txBody>
          <a:bodyPr anchor="t" rtlCol="false" tIns="0" lIns="0" bIns="0" rIns="0">
            <a:spAutoFit/>
          </a:bodyPr>
          <a:lstStyle/>
          <a:p>
            <a:pPr algn="ctr">
              <a:lnSpc>
                <a:spcPts val="1794"/>
              </a:lnSpc>
            </a:pPr>
            <a:r>
              <a:rPr lang="en-US" sz="1631">
                <a:solidFill>
                  <a:srgbClr val="FFFFFF"/>
                </a:solidFill>
                <a:latin typeface="Montserrat"/>
                <a:ea typeface="Montserrat"/>
                <a:cs typeface="Montserrat"/>
                <a:sym typeface="Montserrat"/>
              </a:rPr>
              <a:t>Gain a deeper understanding of market shifts from 2018–2023.</a:t>
            </a:r>
          </a:p>
        </p:txBody>
      </p:sp>
      <p:sp>
        <p:nvSpPr>
          <p:cNvPr name="TextBox 28" id="28"/>
          <p:cNvSpPr txBox="true"/>
          <p:nvPr/>
        </p:nvSpPr>
        <p:spPr>
          <a:xfrm rot="0">
            <a:off x="7318453" y="6283138"/>
            <a:ext cx="3651094" cy="658898"/>
          </a:xfrm>
          <a:prstGeom prst="rect">
            <a:avLst/>
          </a:prstGeom>
        </p:spPr>
        <p:txBody>
          <a:bodyPr anchor="t" rtlCol="false" tIns="0" lIns="0" bIns="0" rIns="0">
            <a:spAutoFit/>
          </a:bodyPr>
          <a:lstStyle/>
          <a:p>
            <a:pPr algn="ctr">
              <a:lnSpc>
                <a:spcPts val="1794"/>
              </a:lnSpc>
            </a:pPr>
            <a:r>
              <a:rPr lang="en-US" sz="1631">
                <a:solidFill>
                  <a:srgbClr val="162233"/>
                </a:solidFill>
                <a:latin typeface="Montserrat"/>
                <a:ea typeface="Montserrat"/>
                <a:cs typeface="Montserrat"/>
                <a:sym typeface="Montserrat"/>
              </a:rPr>
              <a:t>Discover how income levels, tax rates, and unemployment correlate with housing trends.</a:t>
            </a:r>
          </a:p>
        </p:txBody>
      </p:sp>
      <p:sp>
        <p:nvSpPr>
          <p:cNvPr name="TextBox 29" id="29"/>
          <p:cNvSpPr txBox="true"/>
          <p:nvPr/>
        </p:nvSpPr>
        <p:spPr>
          <a:xfrm rot="0">
            <a:off x="12256500" y="5729212"/>
            <a:ext cx="2949264" cy="458187"/>
          </a:xfrm>
          <a:prstGeom prst="rect">
            <a:avLst/>
          </a:prstGeom>
        </p:spPr>
        <p:txBody>
          <a:bodyPr anchor="t" rtlCol="false" tIns="0" lIns="0" bIns="0" rIns="0">
            <a:spAutoFit/>
          </a:bodyPr>
          <a:lstStyle/>
          <a:p>
            <a:pPr algn="ctr">
              <a:lnSpc>
                <a:spcPts val="1750"/>
              </a:lnSpc>
            </a:pPr>
            <a:r>
              <a:rPr lang="en-US" b="true" sz="1902">
                <a:solidFill>
                  <a:srgbClr val="FFFFFF"/>
                </a:solidFill>
                <a:latin typeface="Montserrat Bold"/>
                <a:ea typeface="Montserrat Bold"/>
                <a:cs typeface="Montserrat Bold"/>
                <a:sym typeface="Montserrat Bold"/>
              </a:rPr>
              <a:t>FORECAST FUTURE HOME VALUES</a:t>
            </a:r>
          </a:p>
        </p:txBody>
      </p:sp>
      <p:sp>
        <p:nvSpPr>
          <p:cNvPr name="TextBox 30" id="30"/>
          <p:cNvSpPr txBox="true"/>
          <p:nvPr/>
        </p:nvSpPr>
        <p:spPr>
          <a:xfrm rot="0">
            <a:off x="11904291" y="6330256"/>
            <a:ext cx="3651094" cy="658898"/>
          </a:xfrm>
          <a:prstGeom prst="rect">
            <a:avLst/>
          </a:prstGeom>
        </p:spPr>
        <p:txBody>
          <a:bodyPr anchor="t" rtlCol="false" tIns="0" lIns="0" bIns="0" rIns="0">
            <a:spAutoFit/>
          </a:bodyPr>
          <a:lstStyle/>
          <a:p>
            <a:pPr algn="ctr">
              <a:lnSpc>
                <a:spcPts val="1794"/>
              </a:lnSpc>
            </a:pPr>
            <a:r>
              <a:rPr lang="en-US" sz="1631">
                <a:solidFill>
                  <a:srgbClr val="FFFFFF"/>
                </a:solidFill>
                <a:latin typeface="Montserrat"/>
                <a:ea typeface="Montserrat"/>
                <a:cs typeface="Montserrat"/>
                <a:sym typeface="Montserrat"/>
              </a:rPr>
              <a:t>Build predictive models to estimate housing prices through 2026.</a:t>
            </a:r>
          </a:p>
        </p:txBody>
      </p:sp>
      <p:sp>
        <p:nvSpPr>
          <p:cNvPr name="TextBox 31" id="31"/>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2609788" y="3592673"/>
            <a:ext cx="6063921" cy="4281421"/>
            <a:chOff x="0" y="0"/>
            <a:chExt cx="1597082" cy="1127617"/>
          </a:xfrm>
        </p:grpSpPr>
        <p:sp>
          <p:nvSpPr>
            <p:cNvPr name="Freeform 6" id="6"/>
            <p:cNvSpPr/>
            <p:nvPr/>
          </p:nvSpPr>
          <p:spPr>
            <a:xfrm flipH="false" flipV="false" rot="0">
              <a:off x="0" y="0"/>
              <a:ext cx="1597082" cy="1127617"/>
            </a:xfrm>
            <a:custGeom>
              <a:avLst/>
              <a:gdLst/>
              <a:ahLst/>
              <a:cxnLst/>
              <a:rect r="r" b="b" t="t" l="l"/>
              <a:pathLst>
                <a:path h="1127617" w="1597082">
                  <a:moveTo>
                    <a:pt x="34471" y="0"/>
                  </a:moveTo>
                  <a:lnTo>
                    <a:pt x="1562611" y="0"/>
                  </a:lnTo>
                  <a:cubicBezTo>
                    <a:pt x="1581649" y="0"/>
                    <a:pt x="1597082" y="15433"/>
                    <a:pt x="1597082" y="34471"/>
                  </a:cubicBezTo>
                  <a:lnTo>
                    <a:pt x="1597082" y="1093145"/>
                  </a:lnTo>
                  <a:cubicBezTo>
                    <a:pt x="1597082" y="1102288"/>
                    <a:pt x="1593450" y="1111056"/>
                    <a:pt x="1586986" y="1117520"/>
                  </a:cubicBezTo>
                  <a:cubicBezTo>
                    <a:pt x="1580521" y="1123985"/>
                    <a:pt x="1571753" y="1127617"/>
                    <a:pt x="1562611" y="1127617"/>
                  </a:cubicBezTo>
                  <a:lnTo>
                    <a:pt x="34471" y="1127617"/>
                  </a:lnTo>
                  <a:cubicBezTo>
                    <a:pt x="25329" y="1127617"/>
                    <a:pt x="16561" y="1123985"/>
                    <a:pt x="10096" y="1117520"/>
                  </a:cubicBezTo>
                  <a:cubicBezTo>
                    <a:pt x="3632" y="1111056"/>
                    <a:pt x="0" y="1102288"/>
                    <a:pt x="0" y="1093145"/>
                  </a:cubicBezTo>
                  <a:lnTo>
                    <a:pt x="0" y="34471"/>
                  </a:lnTo>
                  <a:cubicBezTo>
                    <a:pt x="0" y="25329"/>
                    <a:pt x="3632" y="16561"/>
                    <a:pt x="10096" y="10096"/>
                  </a:cubicBezTo>
                  <a:cubicBezTo>
                    <a:pt x="16561" y="3632"/>
                    <a:pt x="25329" y="0"/>
                    <a:pt x="34471"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7" id="7"/>
            <p:cNvSpPr txBox="true"/>
            <p:nvPr/>
          </p:nvSpPr>
          <p:spPr>
            <a:xfrm>
              <a:off x="0" y="47625"/>
              <a:ext cx="1597082" cy="1079992"/>
            </a:xfrm>
            <a:prstGeom prst="rect">
              <a:avLst/>
            </a:prstGeom>
          </p:spPr>
          <p:txBody>
            <a:bodyPr anchor="ctr" rtlCol="false" tIns="50800" lIns="50800" bIns="50800" rIns="50800"/>
            <a:lstStyle/>
            <a:p>
              <a:pPr algn="ctr">
                <a:lnSpc>
                  <a:spcPts val="1924"/>
                </a:lnSpc>
              </a:pPr>
            </a:p>
          </p:txBody>
        </p:sp>
      </p:grpSp>
      <p:grpSp>
        <p:nvGrpSpPr>
          <p:cNvPr name="Group 8" id="8"/>
          <p:cNvGrpSpPr/>
          <p:nvPr/>
        </p:nvGrpSpPr>
        <p:grpSpPr>
          <a:xfrm rot="0">
            <a:off x="3904046" y="6671321"/>
            <a:ext cx="3475406" cy="1861389"/>
            <a:chOff x="0" y="0"/>
            <a:chExt cx="915333" cy="490242"/>
          </a:xfrm>
        </p:grpSpPr>
        <p:sp>
          <p:nvSpPr>
            <p:cNvPr name="Freeform 9" id="9"/>
            <p:cNvSpPr/>
            <p:nvPr/>
          </p:nvSpPr>
          <p:spPr>
            <a:xfrm flipH="false" flipV="false" rot="0">
              <a:off x="0" y="0"/>
              <a:ext cx="915333" cy="490242"/>
            </a:xfrm>
            <a:custGeom>
              <a:avLst/>
              <a:gdLst/>
              <a:ahLst/>
              <a:cxnLst/>
              <a:rect r="r" b="b" t="t" l="l"/>
              <a:pathLst>
                <a:path h="490242" w="915333">
                  <a:moveTo>
                    <a:pt x="60146" y="0"/>
                  </a:moveTo>
                  <a:lnTo>
                    <a:pt x="855187" y="0"/>
                  </a:lnTo>
                  <a:cubicBezTo>
                    <a:pt x="871139" y="0"/>
                    <a:pt x="886437" y="6337"/>
                    <a:pt x="897717" y="17616"/>
                  </a:cubicBezTo>
                  <a:cubicBezTo>
                    <a:pt x="908996" y="28896"/>
                    <a:pt x="915333" y="44194"/>
                    <a:pt x="915333" y="60146"/>
                  </a:cubicBezTo>
                  <a:lnTo>
                    <a:pt x="915333" y="430096"/>
                  </a:lnTo>
                  <a:cubicBezTo>
                    <a:pt x="915333" y="446048"/>
                    <a:pt x="908996" y="461346"/>
                    <a:pt x="897717" y="472626"/>
                  </a:cubicBezTo>
                  <a:cubicBezTo>
                    <a:pt x="886437" y="483905"/>
                    <a:pt x="871139" y="490242"/>
                    <a:pt x="855187" y="490242"/>
                  </a:cubicBezTo>
                  <a:lnTo>
                    <a:pt x="60146" y="490242"/>
                  </a:lnTo>
                  <a:cubicBezTo>
                    <a:pt x="44194" y="490242"/>
                    <a:pt x="28896" y="483905"/>
                    <a:pt x="17616" y="472626"/>
                  </a:cubicBezTo>
                  <a:cubicBezTo>
                    <a:pt x="6337" y="461346"/>
                    <a:pt x="0" y="446048"/>
                    <a:pt x="0" y="430096"/>
                  </a:cubicBezTo>
                  <a:lnTo>
                    <a:pt x="0" y="60146"/>
                  </a:lnTo>
                  <a:cubicBezTo>
                    <a:pt x="0" y="44194"/>
                    <a:pt x="6337" y="28896"/>
                    <a:pt x="17616" y="17616"/>
                  </a:cubicBezTo>
                  <a:cubicBezTo>
                    <a:pt x="28896" y="6337"/>
                    <a:pt x="44194" y="0"/>
                    <a:pt x="60146" y="0"/>
                  </a:cubicBezTo>
                  <a:close/>
                </a:path>
              </a:pathLst>
            </a:custGeom>
            <a:gradFill rotWithShape="true">
              <a:gsLst>
                <a:gs pos="0">
                  <a:srgbClr val="B7E6F3">
                    <a:alpha val="100000"/>
                  </a:srgbClr>
                </a:gs>
                <a:gs pos="100000">
                  <a:srgbClr val="1479FF">
                    <a:alpha val="100000"/>
                  </a:srgbClr>
                </a:gs>
              </a:gsLst>
              <a:lin ang="0"/>
            </a:gradFill>
            <a:ln w="19050" cap="rnd">
              <a:solidFill>
                <a:srgbClr val="FFFFFF"/>
              </a:solidFill>
              <a:prstDash val="solid"/>
              <a:round/>
            </a:ln>
          </p:spPr>
        </p:sp>
        <p:sp>
          <p:nvSpPr>
            <p:cNvPr name="TextBox 10" id="10"/>
            <p:cNvSpPr txBox="true"/>
            <p:nvPr/>
          </p:nvSpPr>
          <p:spPr>
            <a:xfrm>
              <a:off x="0" y="47625"/>
              <a:ext cx="915333" cy="442617"/>
            </a:xfrm>
            <a:prstGeom prst="rect">
              <a:avLst/>
            </a:prstGeom>
          </p:spPr>
          <p:txBody>
            <a:bodyPr anchor="ctr" rtlCol="false" tIns="50800" lIns="50800" bIns="50800" rIns="50800"/>
            <a:lstStyle/>
            <a:p>
              <a:pPr algn="ctr">
                <a:lnSpc>
                  <a:spcPts val="1924"/>
                </a:lnSpc>
              </a:pPr>
            </a:p>
          </p:txBody>
        </p:sp>
      </p:grpSp>
      <p:grpSp>
        <p:nvGrpSpPr>
          <p:cNvPr name="Group 11" id="11"/>
          <p:cNvGrpSpPr/>
          <p:nvPr/>
        </p:nvGrpSpPr>
        <p:grpSpPr>
          <a:xfrm rot="0">
            <a:off x="9614291" y="3592673"/>
            <a:ext cx="6063921" cy="4281421"/>
            <a:chOff x="0" y="0"/>
            <a:chExt cx="1597082" cy="1127617"/>
          </a:xfrm>
        </p:grpSpPr>
        <p:sp>
          <p:nvSpPr>
            <p:cNvPr name="Freeform 12" id="12"/>
            <p:cNvSpPr/>
            <p:nvPr/>
          </p:nvSpPr>
          <p:spPr>
            <a:xfrm flipH="false" flipV="false" rot="0">
              <a:off x="0" y="0"/>
              <a:ext cx="1597082" cy="1127617"/>
            </a:xfrm>
            <a:custGeom>
              <a:avLst/>
              <a:gdLst/>
              <a:ahLst/>
              <a:cxnLst/>
              <a:rect r="r" b="b" t="t" l="l"/>
              <a:pathLst>
                <a:path h="1127617" w="1597082">
                  <a:moveTo>
                    <a:pt x="34471" y="0"/>
                  </a:moveTo>
                  <a:lnTo>
                    <a:pt x="1562611" y="0"/>
                  </a:lnTo>
                  <a:cubicBezTo>
                    <a:pt x="1581649" y="0"/>
                    <a:pt x="1597082" y="15433"/>
                    <a:pt x="1597082" y="34471"/>
                  </a:cubicBezTo>
                  <a:lnTo>
                    <a:pt x="1597082" y="1093145"/>
                  </a:lnTo>
                  <a:cubicBezTo>
                    <a:pt x="1597082" y="1102288"/>
                    <a:pt x="1593450" y="1111056"/>
                    <a:pt x="1586986" y="1117520"/>
                  </a:cubicBezTo>
                  <a:cubicBezTo>
                    <a:pt x="1580521" y="1123985"/>
                    <a:pt x="1571753" y="1127617"/>
                    <a:pt x="1562611" y="1127617"/>
                  </a:cubicBezTo>
                  <a:lnTo>
                    <a:pt x="34471" y="1127617"/>
                  </a:lnTo>
                  <a:cubicBezTo>
                    <a:pt x="25329" y="1127617"/>
                    <a:pt x="16561" y="1123985"/>
                    <a:pt x="10096" y="1117520"/>
                  </a:cubicBezTo>
                  <a:cubicBezTo>
                    <a:pt x="3632" y="1111056"/>
                    <a:pt x="0" y="1102288"/>
                    <a:pt x="0" y="1093145"/>
                  </a:cubicBezTo>
                  <a:lnTo>
                    <a:pt x="0" y="34471"/>
                  </a:lnTo>
                  <a:cubicBezTo>
                    <a:pt x="0" y="25329"/>
                    <a:pt x="3632" y="16561"/>
                    <a:pt x="10096" y="10096"/>
                  </a:cubicBezTo>
                  <a:cubicBezTo>
                    <a:pt x="16561" y="3632"/>
                    <a:pt x="25329" y="0"/>
                    <a:pt x="34471"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13" id="13"/>
            <p:cNvSpPr txBox="true"/>
            <p:nvPr/>
          </p:nvSpPr>
          <p:spPr>
            <a:xfrm>
              <a:off x="0" y="47625"/>
              <a:ext cx="1597082" cy="1079992"/>
            </a:xfrm>
            <a:prstGeom prst="rect">
              <a:avLst/>
            </a:prstGeom>
          </p:spPr>
          <p:txBody>
            <a:bodyPr anchor="ctr" rtlCol="false" tIns="50800" lIns="50800" bIns="50800" rIns="50800"/>
            <a:lstStyle/>
            <a:p>
              <a:pPr algn="ctr">
                <a:lnSpc>
                  <a:spcPts val="1924"/>
                </a:lnSpc>
              </a:pPr>
            </a:p>
          </p:txBody>
        </p:sp>
      </p:grpSp>
      <p:grpSp>
        <p:nvGrpSpPr>
          <p:cNvPr name="Group 14" id="14"/>
          <p:cNvGrpSpPr/>
          <p:nvPr/>
        </p:nvGrpSpPr>
        <p:grpSpPr>
          <a:xfrm rot="0">
            <a:off x="10908549" y="6671321"/>
            <a:ext cx="3475406" cy="1861389"/>
            <a:chOff x="0" y="0"/>
            <a:chExt cx="915333" cy="490242"/>
          </a:xfrm>
        </p:grpSpPr>
        <p:sp>
          <p:nvSpPr>
            <p:cNvPr name="Freeform 15" id="15"/>
            <p:cNvSpPr/>
            <p:nvPr/>
          </p:nvSpPr>
          <p:spPr>
            <a:xfrm flipH="false" flipV="false" rot="0">
              <a:off x="0" y="0"/>
              <a:ext cx="915333" cy="490242"/>
            </a:xfrm>
            <a:custGeom>
              <a:avLst/>
              <a:gdLst/>
              <a:ahLst/>
              <a:cxnLst/>
              <a:rect r="r" b="b" t="t" l="l"/>
              <a:pathLst>
                <a:path h="490242" w="915333">
                  <a:moveTo>
                    <a:pt x="60146" y="0"/>
                  </a:moveTo>
                  <a:lnTo>
                    <a:pt x="855187" y="0"/>
                  </a:lnTo>
                  <a:cubicBezTo>
                    <a:pt x="871139" y="0"/>
                    <a:pt x="886437" y="6337"/>
                    <a:pt x="897717" y="17616"/>
                  </a:cubicBezTo>
                  <a:cubicBezTo>
                    <a:pt x="908996" y="28896"/>
                    <a:pt x="915333" y="44194"/>
                    <a:pt x="915333" y="60146"/>
                  </a:cubicBezTo>
                  <a:lnTo>
                    <a:pt x="915333" y="430096"/>
                  </a:lnTo>
                  <a:cubicBezTo>
                    <a:pt x="915333" y="446048"/>
                    <a:pt x="908996" y="461346"/>
                    <a:pt x="897717" y="472626"/>
                  </a:cubicBezTo>
                  <a:cubicBezTo>
                    <a:pt x="886437" y="483905"/>
                    <a:pt x="871139" y="490242"/>
                    <a:pt x="855187" y="490242"/>
                  </a:cubicBezTo>
                  <a:lnTo>
                    <a:pt x="60146" y="490242"/>
                  </a:lnTo>
                  <a:cubicBezTo>
                    <a:pt x="44194" y="490242"/>
                    <a:pt x="28896" y="483905"/>
                    <a:pt x="17616" y="472626"/>
                  </a:cubicBezTo>
                  <a:cubicBezTo>
                    <a:pt x="6337" y="461346"/>
                    <a:pt x="0" y="446048"/>
                    <a:pt x="0" y="430096"/>
                  </a:cubicBezTo>
                  <a:lnTo>
                    <a:pt x="0" y="60146"/>
                  </a:lnTo>
                  <a:cubicBezTo>
                    <a:pt x="0" y="44194"/>
                    <a:pt x="6337" y="28896"/>
                    <a:pt x="17616" y="17616"/>
                  </a:cubicBezTo>
                  <a:cubicBezTo>
                    <a:pt x="28896" y="6337"/>
                    <a:pt x="44194" y="0"/>
                    <a:pt x="60146" y="0"/>
                  </a:cubicBezTo>
                  <a:close/>
                </a:path>
              </a:pathLst>
            </a:custGeom>
            <a:gradFill rotWithShape="true">
              <a:gsLst>
                <a:gs pos="0">
                  <a:srgbClr val="B7E6F3">
                    <a:alpha val="100000"/>
                  </a:srgbClr>
                </a:gs>
                <a:gs pos="100000">
                  <a:srgbClr val="1479FF">
                    <a:alpha val="100000"/>
                  </a:srgbClr>
                </a:gs>
              </a:gsLst>
              <a:lin ang="0"/>
            </a:gradFill>
            <a:ln w="19050" cap="rnd">
              <a:solidFill>
                <a:srgbClr val="FFFFFF"/>
              </a:solidFill>
              <a:prstDash val="solid"/>
              <a:round/>
            </a:ln>
          </p:spPr>
        </p:sp>
        <p:sp>
          <p:nvSpPr>
            <p:cNvPr name="TextBox 16" id="16"/>
            <p:cNvSpPr txBox="true"/>
            <p:nvPr/>
          </p:nvSpPr>
          <p:spPr>
            <a:xfrm>
              <a:off x="0" y="47625"/>
              <a:ext cx="915333" cy="442617"/>
            </a:xfrm>
            <a:prstGeom prst="rect">
              <a:avLst/>
            </a:prstGeom>
          </p:spPr>
          <p:txBody>
            <a:bodyPr anchor="ctr" rtlCol="false" tIns="50800" lIns="50800" bIns="50800" rIns="50800"/>
            <a:lstStyle/>
            <a:p>
              <a:pPr algn="ctr">
                <a:lnSpc>
                  <a:spcPts val="1924"/>
                </a:lnSpc>
              </a:pPr>
            </a:p>
          </p:txBody>
        </p:sp>
      </p:grpSp>
      <p:sp>
        <p:nvSpPr>
          <p:cNvPr name="Freeform 17" id="17"/>
          <p:cNvSpPr/>
          <p:nvPr/>
        </p:nvSpPr>
        <p:spPr>
          <a:xfrm flipH="false" flipV="false" rot="0">
            <a:off x="4788261" y="6879995"/>
            <a:ext cx="1879620" cy="1404589"/>
          </a:xfrm>
          <a:custGeom>
            <a:avLst/>
            <a:gdLst/>
            <a:ahLst/>
            <a:cxnLst/>
            <a:rect r="r" b="b" t="t" l="l"/>
            <a:pathLst>
              <a:path h="1404589" w="1879620">
                <a:moveTo>
                  <a:pt x="0" y="0"/>
                </a:moveTo>
                <a:lnTo>
                  <a:pt x="1879620" y="0"/>
                </a:lnTo>
                <a:lnTo>
                  <a:pt x="1879620" y="1404589"/>
                </a:lnTo>
                <a:lnTo>
                  <a:pt x="0" y="14045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1872327" y="7078561"/>
            <a:ext cx="1547848" cy="1046908"/>
          </a:xfrm>
          <a:custGeom>
            <a:avLst/>
            <a:gdLst/>
            <a:ahLst/>
            <a:cxnLst/>
            <a:rect r="r" b="b" t="t" l="l"/>
            <a:pathLst>
              <a:path h="1046908" w="1547848">
                <a:moveTo>
                  <a:pt x="0" y="0"/>
                </a:moveTo>
                <a:lnTo>
                  <a:pt x="1547849" y="0"/>
                </a:lnTo>
                <a:lnTo>
                  <a:pt x="1547849" y="1046909"/>
                </a:lnTo>
                <a:lnTo>
                  <a:pt x="0" y="10469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020</a:t>
            </a:r>
          </a:p>
        </p:txBody>
      </p:sp>
      <p:sp>
        <p:nvSpPr>
          <p:cNvPr name="TextBox 20" id="20"/>
          <p:cNvSpPr txBox="true"/>
          <p:nvPr/>
        </p:nvSpPr>
        <p:spPr>
          <a:xfrm rot="0">
            <a:off x="3047745" y="2359292"/>
            <a:ext cx="12192509"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Forecasting Methodology</a:t>
            </a:r>
          </a:p>
        </p:txBody>
      </p:sp>
      <p:sp>
        <p:nvSpPr>
          <p:cNvPr name="TextBox 21" id="21"/>
          <p:cNvSpPr txBox="true"/>
          <p:nvPr/>
        </p:nvSpPr>
        <p:spPr>
          <a:xfrm rot="0">
            <a:off x="2972252" y="4115732"/>
            <a:ext cx="5338994" cy="239112"/>
          </a:xfrm>
          <a:prstGeom prst="rect">
            <a:avLst/>
          </a:prstGeom>
        </p:spPr>
        <p:txBody>
          <a:bodyPr anchor="t" rtlCol="false" tIns="0" lIns="0" bIns="0" rIns="0">
            <a:spAutoFit/>
          </a:bodyPr>
          <a:lstStyle/>
          <a:p>
            <a:pPr algn="ctr">
              <a:lnSpc>
                <a:spcPts val="1750"/>
              </a:lnSpc>
            </a:pPr>
            <a:r>
              <a:rPr lang="en-US" b="true" sz="1902">
                <a:solidFill>
                  <a:srgbClr val="FFFFFF"/>
                </a:solidFill>
                <a:latin typeface="Montserrat Bold"/>
                <a:ea typeface="Montserrat Bold"/>
                <a:cs typeface="Montserrat Bold"/>
                <a:sym typeface="Montserrat Bold"/>
              </a:rPr>
              <a:t>TIME SERIES FORECASTING (PROPHET)</a:t>
            </a:r>
          </a:p>
        </p:txBody>
      </p:sp>
      <p:sp>
        <p:nvSpPr>
          <p:cNvPr name="TextBox 22" id="22"/>
          <p:cNvSpPr txBox="true"/>
          <p:nvPr/>
        </p:nvSpPr>
        <p:spPr>
          <a:xfrm rot="0">
            <a:off x="9976754" y="4006195"/>
            <a:ext cx="5338994" cy="458187"/>
          </a:xfrm>
          <a:prstGeom prst="rect">
            <a:avLst/>
          </a:prstGeom>
        </p:spPr>
        <p:txBody>
          <a:bodyPr anchor="t" rtlCol="false" tIns="0" lIns="0" bIns="0" rIns="0">
            <a:spAutoFit/>
          </a:bodyPr>
          <a:lstStyle/>
          <a:p>
            <a:pPr algn="ctr">
              <a:lnSpc>
                <a:spcPts val="1750"/>
              </a:lnSpc>
            </a:pPr>
            <a:r>
              <a:rPr lang="en-US" b="true" sz="1902">
                <a:solidFill>
                  <a:srgbClr val="FFFFFF"/>
                </a:solidFill>
                <a:latin typeface="Montserrat Bold"/>
                <a:ea typeface="Montserrat Bold"/>
                <a:cs typeface="Montserrat Bold"/>
                <a:sym typeface="Montserrat Bold"/>
              </a:rPr>
              <a:t>PREDICTIVE MODELING (LINEAR REGRESSION)</a:t>
            </a:r>
          </a:p>
        </p:txBody>
      </p:sp>
      <p:sp>
        <p:nvSpPr>
          <p:cNvPr name="TextBox 23" id="23"/>
          <p:cNvSpPr txBox="true"/>
          <p:nvPr/>
        </p:nvSpPr>
        <p:spPr>
          <a:xfrm rot="0">
            <a:off x="2972252" y="4656266"/>
            <a:ext cx="5338994" cy="1723158"/>
          </a:xfrm>
          <a:prstGeom prst="rect">
            <a:avLst/>
          </a:prstGeom>
        </p:spPr>
        <p:txBody>
          <a:bodyPr anchor="t" rtlCol="false" tIns="0" lIns="0" bIns="0" rIns="0">
            <a:spAutoFit/>
          </a:bodyPr>
          <a:lstStyle/>
          <a:p>
            <a:pPr algn="l">
              <a:lnSpc>
                <a:spcPts val="1574"/>
              </a:lnSpc>
            </a:pPr>
            <a:r>
              <a:rPr lang="en-US" sz="1431">
                <a:solidFill>
                  <a:srgbClr val="FFFFFF"/>
                </a:solidFill>
                <a:latin typeface="Montserrat"/>
                <a:ea typeface="Montserrat"/>
                <a:cs typeface="Montserrat"/>
                <a:sym typeface="Montserrat"/>
              </a:rPr>
              <a:t>We used the Prophet model to forecast key economic and policy drivers through 2026:</a:t>
            </a:r>
          </a:p>
          <a:p>
            <a:pPr algn="l" marL="309110" indent="-154555" lvl="1">
              <a:lnSpc>
                <a:spcPts val="1574"/>
              </a:lnSpc>
              <a:buFont typeface="Arial"/>
              <a:buChar char="•"/>
            </a:pPr>
            <a:r>
              <a:rPr lang="en-US" sz="1431">
                <a:solidFill>
                  <a:srgbClr val="FFFFFF"/>
                </a:solidFill>
                <a:latin typeface="Montserrat"/>
                <a:ea typeface="Montserrat"/>
                <a:cs typeface="Montserrat"/>
                <a:sym typeface="Montserrat"/>
              </a:rPr>
              <a:t>Median Household Income</a:t>
            </a:r>
          </a:p>
          <a:p>
            <a:pPr algn="l" marL="309110" indent="-154555" lvl="1">
              <a:lnSpc>
                <a:spcPts val="1574"/>
              </a:lnSpc>
              <a:buFont typeface="Arial"/>
              <a:buChar char="•"/>
            </a:pPr>
            <a:r>
              <a:rPr lang="en-US" sz="1431">
                <a:solidFill>
                  <a:srgbClr val="FFFFFF"/>
                </a:solidFill>
                <a:latin typeface="Montserrat"/>
                <a:ea typeface="Montserrat"/>
                <a:cs typeface="Montserrat"/>
                <a:sym typeface="Montserrat"/>
              </a:rPr>
              <a:t>Unemployment Rate</a:t>
            </a:r>
          </a:p>
          <a:p>
            <a:pPr algn="l" marL="309110" indent="-154555" lvl="1">
              <a:lnSpc>
                <a:spcPts val="1574"/>
              </a:lnSpc>
              <a:buFont typeface="Arial"/>
              <a:buChar char="•"/>
            </a:pPr>
            <a:r>
              <a:rPr lang="en-US" sz="1431">
                <a:solidFill>
                  <a:srgbClr val="FFFFFF"/>
                </a:solidFill>
                <a:latin typeface="Montserrat"/>
                <a:ea typeface="Montserrat"/>
                <a:cs typeface="Montserrat"/>
                <a:sym typeface="Montserrat"/>
              </a:rPr>
              <a:t>Income and Sales Tax Rates</a:t>
            </a:r>
          </a:p>
          <a:p>
            <a:pPr algn="l">
              <a:lnSpc>
                <a:spcPts val="1574"/>
              </a:lnSpc>
            </a:pPr>
          </a:p>
          <a:p>
            <a:pPr algn="l">
              <a:lnSpc>
                <a:spcPts val="1574"/>
              </a:lnSpc>
            </a:pPr>
            <a:r>
              <a:rPr lang="en-US" sz="1431">
                <a:solidFill>
                  <a:srgbClr val="FFFFFF"/>
                </a:solidFill>
                <a:latin typeface="Montserrat"/>
                <a:ea typeface="Montserrat"/>
                <a:cs typeface="Montserrat"/>
                <a:sym typeface="Montserrat"/>
              </a:rPr>
              <a:t>This step captures seasonal patterns, long-term trends, and external events (e.g., policy shifts, economic cycles).</a:t>
            </a:r>
          </a:p>
          <a:p>
            <a:pPr algn="l">
              <a:lnSpc>
                <a:spcPts val="1574"/>
              </a:lnSpc>
            </a:pPr>
          </a:p>
        </p:txBody>
      </p:sp>
      <p:sp>
        <p:nvSpPr>
          <p:cNvPr name="TextBox 24" id="24"/>
          <p:cNvSpPr txBox="true"/>
          <p:nvPr/>
        </p:nvSpPr>
        <p:spPr>
          <a:xfrm rot="0">
            <a:off x="9976754" y="5153025"/>
            <a:ext cx="5338994" cy="580158"/>
          </a:xfrm>
          <a:prstGeom prst="rect">
            <a:avLst/>
          </a:prstGeom>
        </p:spPr>
        <p:txBody>
          <a:bodyPr anchor="t" rtlCol="false" tIns="0" lIns="0" bIns="0" rIns="0">
            <a:spAutoFit/>
          </a:bodyPr>
          <a:lstStyle/>
          <a:p>
            <a:pPr algn="ctr">
              <a:lnSpc>
                <a:spcPts val="1574"/>
              </a:lnSpc>
            </a:pPr>
            <a:r>
              <a:rPr lang="en-US" sz="1431">
                <a:solidFill>
                  <a:srgbClr val="FFFFFF"/>
                </a:solidFill>
                <a:latin typeface="Montserrat"/>
                <a:ea typeface="Montserrat"/>
                <a:cs typeface="Montserrat"/>
                <a:sym typeface="Montserrat"/>
              </a:rPr>
              <a:t>Using the forecasted variables from Step 1, we built a regression model to predict future Zillow Home Value Index (ZHVI) for each metro area.</a:t>
            </a:r>
          </a:p>
        </p:txBody>
      </p:sp>
      <p:sp>
        <p:nvSpPr>
          <p:cNvPr name="TextBox 25" id="25"/>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Freeform 26" id="26"/>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6"/>
            <a:stretch>
              <a:fillRect l="0" t="0" r="0" b="0"/>
            </a:stretch>
          </a:blipFill>
        </p:spPr>
      </p:sp>
      <p:sp>
        <p:nvSpPr>
          <p:cNvPr name="TextBox 27" id="27"/>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28" id="28"/>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sp>
        <p:nvSpPr>
          <p:cNvPr name="Freeform 5" id="5"/>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sp>
        <p:nvSpPr>
          <p:cNvPr name="Freeform 6" id="6"/>
          <p:cNvSpPr/>
          <p:nvPr/>
        </p:nvSpPr>
        <p:spPr>
          <a:xfrm flipH="false" flipV="false" rot="0">
            <a:off x="3376843" y="5901004"/>
            <a:ext cx="11520186" cy="2232052"/>
          </a:xfrm>
          <a:custGeom>
            <a:avLst/>
            <a:gdLst/>
            <a:ahLst/>
            <a:cxnLst/>
            <a:rect r="r" b="b" t="t" l="l"/>
            <a:pathLst>
              <a:path h="2232052" w="11520186">
                <a:moveTo>
                  <a:pt x="0" y="0"/>
                </a:moveTo>
                <a:lnTo>
                  <a:pt x="11520186" y="0"/>
                </a:lnTo>
                <a:lnTo>
                  <a:pt x="11520186" y="2232053"/>
                </a:lnTo>
                <a:lnTo>
                  <a:pt x="0" y="2232053"/>
                </a:lnTo>
                <a:lnTo>
                  <a:pt x="0" y="0"/>
                </a:lnTo>
                <a:close/>
              </a:path>
            </a:pathLst>
          </a:custGeom>
          <a:blipFill>
            <a:blip r:embed="rId3"/>
            <a:stretch>
              <a:fillRect l="-381" t="-3716" r="-504" b="-9228"/>
            </a:stretch>
          </a:blipFill>
        </p:spPr>
      </p:sp>
      <p:sp>
        <p:nvSpPr>
          <p:cNvPr name="TextBox 7" id="7"/>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021</a:t>
            </a:r>
          </a:p>
        </p:txBody>
      </p:sp>
      <p:sp>
        <p:nvSpPr>
          <p:cNvPr name="TextBox 8" id="8"/>
          <p:cNvSpPr txBox="true"/>
          <p:nvPr/>
        </p:nvSpPr>
        <p:spPr>
          <a:xfrm rot="0">
            <a:off x="2105318" y="2325393"/>
            <a:ext cx="14077363"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Forecasted Outcomes for 2026</a:t>
            </a:r>
          </a:p>
        </p:txBody>
      </p:sp>
      <p:sp>
        <p:nvSpPr>
          <p:cNvPr name="TextBox 9" id="9"/>
          <p:cNvSpPr txBox="true"/>
          <p:nvPr/>
        </p:nvSpPr>
        <p:spPr>
          <a:xfrm rot="0">
            <a:off x="2865148" y="3617745"/>
            <a:ext cx="12557704" cy="1754273"/>
          </a:xfrm>
          <a:prstGeom prst="rect">
            <a:avLst/>
          </a:prstGeom>
        </p:spPr>
        <p:txBody>
          <a:bodyPr anchor="t" rtlCol="false" tIns="0" lIns="0" bIns="0" rIns="0">
            <a:spAutoFit/>
          </a:bodyPr>
          <a:lstStyle/>
          <a:p>
            <a:pPr algn="just">
              <a:lnSpc>
                <a:spcPts val="1794"/>
              </a:lnSpc>
            </a:pPr>
            <a:r>
              <a:rPr lang="en-US" sz="1631">
                <a:solidFill>
                  <a:srgbClr val="FFFFFF"/>
                </a:solidFill>
                <a:latin typeface="Montserrat"/>
                <a:ea typeface="Montserrat"/>
                <a:cs typeface="Montserrat"/>
                <a:sym typeface="Montserrat"/>
              </a:rPr>
              <a:t>As we project forward, several key metrics help us assess the health and direction of the housing market in metro areas by the end of 2026. These indicators provide insights into economic conditions, housing affordability, and potential market risks.</a:t>
            </a:r>
          </a:p>
          <a:p>
            <a:pPr algn="just">
              <a:lnSpc>
                <a:spcPts val="1794"/>
              </a:lnSpc>
            </a:pPr>
          </a:p>
          <a:p>
            <a:pPr algn="just">
              <a:lnSpc>
                <a:spcPts val="1794"/>
              </a:lnSpc>
            </a:pPr>
            <a:r>
              <a:rPr lang="en-US" sz="1631">
                <a:solidFill>
                  <a:srgbClr val="FFFFFF"/>
                </a:solidFill>
                <a:latin typeface="Montserrat"/>
                <a:ea typeface="Montserrat"/>
                <a:cs typeface="Montserrat"/>
                <a:sym typeface="Montserrat"/>
              </a:rPr>
              <a:t>These values reflect machine learning forecasts based on macroeconomic</a:t>
            </a:r>
            <a:r>
              <a:rPr lang="en-US" sz="1631">
                <a:solidFill>
                  <a:srgbClr val="FFFFFF"/>
                </a:solidFill>
                <a:latin typeface="Montserrat"/>
                <a:ea typeface="Montserrat"/>
                <a:cs typeface="Montserrat"/>
                <a:sym typeface="Montserrat"/>
              </a:rPr>
              <a:t> </a:t>
            </a:r>
            <a:r>
              <a:rPr lang="en-US" sz="1631">
                <a:solidFill>
                  <a:srgbClr val="FFFFFF"/>
                </a:solidFill>
                <a:latin typeface="Montserrat"/>
                <a:ea typeface="Montserrat"/>
                <a:cs typeface="Montserrat"/>
                <a:sym typeface="Montserrat"/>
              </a:rPr>
              <a:t>f</a:t>
            </a:r>
            <a:r>
              <a:rPr lang="en-US" sz="1631">
                <a:solidFill>
                  <a:srgbClr val="FFFFFF"/>
                </a:solidFill>
                <a:latin typeface="Montserrat"/>
                <a:ea typeface="Montserrat"/>
                <a:cs typeface="Montserrat"/>
                <a:sym typeface="Montserrat"/>
              </a:rPr>
              <a:t>a</a:t>
            </a:r>
            <a:r>
              <a:rPr lang="en-US" sz="1631">
                <a:solidFill>
                  <a:srgbClr val="FFFFFF"/>
                </a:solidFill>
                <a:latin typeface="Montserrat"/>
                <a:ea typeface="Montserrat"/>
                <a:cs typeface="Montserrat"/>
                <a:sym typeface="Montserrat"/>
              </a:rPr>
              <a:t>ctors, tax policy, and regional growth patterns. They can inform policy, investment strategies, and affordability assessments for stakeholders across the housing ecosystem.</a:t>
            </a:r>
          </a:p>
          <a:p>
            <a:pPr algn="just">
              <a:lnSpc>
                <a:spcPts val="1794"/>
              </a:lnSpc>
            </a:pPr>
          </a:p>
        </p:txBody>
      </p:sp>
      <p:sp>
        <p:nvSpPr>
          <p:cNvPr name="TextBox 10" id="10"/>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TextBox 11" id="11"/>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2" id="12"/>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grpSp>
        <p:nvGrpSpPr>
          <p:cNvPr name="Group 3" id="3"/>
          <p:cNvGrpSpPr/>
          <p:nvPr/>
        </p:nvGrpSpPr>
        <p:grpSpPr>
          <a:xfrm rot="0">
            <a:off x="2148126" y="8931486"/>
            <a:ext cx="99352" cy="451635"/>
            <a:chOff x="0" y="0"/>
            <a:chExt cx="26167" cy="118949"/>
          </a:xfrm>
        </p:grpSpPr>
        <p:sp>
          <p:nvSpPr>
            <p:cNvPr name="Freeform 4" id="4"/>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5" id="5"/>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6" id="6"/>
          <p:cNvGrpSpPr/>
          <p:nvPr/>
        </p:nvGrpSpPr>
        <p:grpSpPr>
          <a:xfrm rot="0">
            <a:off x="737650" y="4279411"/>
            <a:ext cx="3989821" cy="3246765"/>
            <a:chOff x="0" y="0"/>
            <a:chExt cx="1050817" cy="855115"/>
          </a:xfrm>
        </p:grpSpPr>
        <p:sp>
          <p:nvSpPr>
            <p:cNvPr name="Freeform 7" id="7"/>
            <p:cNvSpPr/>
            <p:nvPr/>
          </p:nvSpPr>
          <p:spPr>
            <a:xfrm flipH="false" flipV="false" rot="0">
              <a:off x="0" y="0"/>
              <a:ext cx="1050817" cy="855115"/>
            </a:xfrm>
            <a:custGeom>
              <a:avLst/>
              <a:gdLst/>
              <a:ahLst/>
              <a:cxnLst/>
              <a:rect r="r" b="b" t="t" l="l"/>
              <a:pathLst>
                <a:path h="855115" w="1050817">
                  <a:moveTo>
                    <a:pt x="52391" y="0"/>
                  </a:moveTo>
                  <a:lnTo>
                    <a:pt x="998426" y="0"/>
                  </a:lnTo>
                  <a:cubicBezTo>
                    <a:pt x="1027361" y="0"/>
                    <a:pt x="1050817" y="23456"/>
                    <a:pt x="1050817" y="52391"/>
                  </a:cubicBezTo>
                  <a:lnTo>
                    <a:pt x="1050817" y="802724"/>
                  </a:lnTo>
                  <a:cubicBezTo>
                    <a:pt x="1050817" y="831659"/>
                    <a:pt x="1027361" y="855115"/>
                    <a:pt x="998426" y="855115"/>
                  </a:cubicBezTo>
                  <a:lnTo>
                    <a:pt x="52391" y="855115"/>
                  </a:lnTo>
                  <a:cubicBezTo>
                    <a:pt x="23456" y="855115"/>
                    <a:pt x="0" y="831659"/>
                    <a:pt x="0" y="802724"/>
                  </a:cubicBezTo>
                  <a:lnTo>
                    <a:pt x="0" y="52391"/>
                  </a:lnTo>
                  <a:cubicBezTo>
                    <a:pt x="0" y="23456"/>
                    <a:pt x="23456" y="0"/>
                    <a:pt x="52391" y="0"/>
                  </a:cubicBezTo>
                  <a:close/>
                </a:path>
              </a:pathLst>
            </a:custGeom>
            <a:solidFill>
              <a:srgbClr val="B7E6F3"/>
            </a:solidFill>
            <a:ln w="19050" cap="rnd">
              <a:solidFill>
                <a:srgbClr val="FFFFFF"/>
              </a:solidFill>
              <a:prstDash val="solid"/>
              <a:round/>
            </a:ln>
          </p:spPr>
        </p:sp>
        <p:sp>
          <p:nvSpPr>
            <p:cNvPr name="TextBox 8" id="8"/>
            <p:cNvSpPr txBox="true"/>
            <p:nvPr/>
          </p:nvSpPr>
          <p:spPr>
            <a:xfrm>
              <a:off x="0" y="47625"/>
              <a:ext cx="1050817" cy="807490"/>
            </a:xfrm>
            <a:prstGeom prst="rect">
              <a:avLst/>
            </a:prstGeom>
          </p:spPr>
          <p:txBody>
            <a:bodyPr anchor="ctr" rtlCol="false" tIns="50800" lIns="50800" bIns="50800" rIns="50800"/>
            <a:lstStyle/>
            <a:p>
              <a:pPr algn="ctr">
                <a:lnSpc>
                  <a:spcPts val="1924"/>
                </a:lnSpc>
              </a:pPr>
            </a:p>
          </p:txBody>
        </p:sp>
      </p:grpSp>
      <p:sp>
        <p:nvSpPr>
          <p:cNvPr name="Freeform 9" id="9"/>
          <p:cNvSpPr/>
          <p:nvPr/>
        </p:nvSpPr>
        <p:spPr>
          <a:xfrm flipH="false" flipV="false" rot="0">
            <a:off x="13601700" y="-340379"/>
            <a:ext cx="7315200" cy="3136392"/>
          </a:xfrm>
          <a:custGeom>
            <a:avLst/>
            <a:gdLst/>
            <a:ahLst/>
            <a:cxnLst/>
            <a:rect r="r" b="b" t="t" l="l"/>
            <a:pathLst>
              <a:path h="3136392" w="7315200">
                <a:moveTo>
                  <a:pt x="0" y="0"/>
                </a:moveTo>
                <a:lnTo>
                  <a:pt x="7315200" y="0"/>
                </a:lnTo>
                <a:lnTo>
                  <a:pt x="7315200" y="3136392"/>
                </a:lnTo>
                <a:lnTo>
                  <a:pt x="0" y="3136392"/>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1" id="11"/>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
        <p:nvSpPr>
          <p:cNvPr name="TextBox 12" id="12"/>
          <p:cNvSpPr txBox="true"/>
          <p:nvPr/>
        </p:nvSpPr>
        <p:spPr>
          <a:xfrm rot="0">
            <a:off x="1808024" y="2301993"/>
            <a:ext cx="14671953"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6. Key Takeaways &amp; Insights</a:t>
            </a:r>
          </a:p>
        </p:txBody>
      </p:sp>
      <p:sp>
        <p:nvSpPr>
          <p:cNvPr name="TextBox 13" id="13"/>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022</a:t>
            </a:r>
          </a:p>
        </p:txBody>
      </p:sp>
      <p:sp>
        <p:nvSpPr>
          <p:cNvPr name="TextBox 14" id="14"/>
          <p:cNvSpPr txBox="true"/>
          <p:nvPr/>
        </p:nvSpPr>
        <p:spPr>
          <a:xfrm rot="0">
            <a:off x="4269865" y="3487163"/>
            <a:ext cx="10237257" cy="439823"/>
          </a:xfrm>
          <a:prstGeom prst="rect">
            <a:avLst/>
          </a:prstGeom>
        </p:spPr>
        <p:txBody>
          <a:bodyPr anchor="t" rtlCol="false" tIns="0" lIns="0" bIns="0" rIns="0">
            <a:spAutoFit/>
          </a:bodyPr>
          <a:lstStyle/>
          <a:p>
            <a:pPr algn="ctr">
              <a:lnSpc>
                <a:spcPts val="1794"/>
              </a:lnSpc>
            </a:pPr>
            <a:r>
              <a:rPr lang="en-US" sz="1631">
                <a:solidFill>
                  <a:srgbClr val="FFFFFF"/>
                </a:solidFill>
                <a:latin typeface="Montserrat"/>
                <a:ea typeface="Montserrat"/>
                <a:cs typeface="Montserrat"/>
                <a:sym typeface="Montserrat"/>
              </a:rPr>
              <a:t>Understanding the future of the U.S. housing market requires more than just looking at location. Our data-driven analysis reveals deeper forces shaping home values across regions.</a:t>
            </a:r>
          </a:p>
        </p:txBody>
      </p:sp>
      <p:sp>
        <p:nvSpPr>
          <p:cNvPr name="Freeform 15" id="15"/>
          <p:cNvSpPr/>
          <p:nvPr/>
        </p:nvSpPr>
        <p:spPr>
          <a:xfrm flipH="false" flipV="false" rot="0">
            <a:off x="-3657600" y="2446239"/>
            <a:ext cx="7315200" cy="3136392"/>
          </a:xfrm>
          <a:custGeom>
            <a:avLst/>
            <a:gdLst/>
            <a:ahLst/>
            <a:cxnLst/>
            <a:rect r="r" b="b" t="t" l="l"/>
            <a:pathLst>
              <a:path h="3136392" w="7315200">
                <a:moveTo>
                  <a:pt x="0" y="0"/>
                </a:moveTo>
                <a:lnTo>
                  <a:pt x="7315200" y="0"/>
                </a:lnTo>
                <a:lnTo>
                  <a:pt x="7315200" y="3136392"/>
                </a:lnTo>
                <a:lnTo>
                  <a:pt x="0" y="3136392"/>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grpSp>
        <p:nvGrpSpPr>
          <p:cNvPr name="Group 16" id="16"/>
          <p:cNvGrpSpPr/>
          <p:nvPr/>
        </p:nvGrpSpPr>
        <p:grpSpPr>
          <a:xfrm rot="0">
            <a:off x="737650" y="4269886"/>
            <a:ext cx="3989821" cy="838131"/>
            <a:chOff x="0" y="0"/>
            <a:chExt cx="1050817" cy="220742"/>
          </a:xfrm>
        </p:grpSpPr>
        <p:sp>
          <p:nvSpPr>
            <p:cNvPr name="Freeform 17" id="17"/>
            <p:cNvSpPr/>
            <p:nvPr/>
          </p:nvSpPr>
          <p:spPr>
            <a:xfrm flipH="false" flipV="false" rot="0">
              <a:off x="0" y="0"/>
              <a:ext cx="1050817" cy="220742"/>
            </a:xfrm>
            <a:custGeom>
              <a:avLst/>
              <a:gdLst/>
              <a:ahLst/>
              <a:cxnLst/>
              <a:rect r="r" b="b" t="t" l="l"/>
              <a:pathLst>
                <a:path h="220742" w="1050817">
                  <a:moveTo>
                    <a:pt x="52391" y="0"/>
                  </a:moveTo>
                  <a:lnTo>
                    <a:pt x="998426" y="0"/>
                  </a:lnTo>
                  <a:cubicBezTo>
                    <a:pt x="1027361" y="0"/>
                    <a:pt x="1050817" y="23456"/>
                    <a:pt x="1050817" y="52391"/>
                  </a:cubicBezTo>
                  <a:lnTo>
                    <a:pt x="1050817" y="168351"/>
                  </a:lnTo>
                  <a:cubicBezTo>
                    <a:pt x="1050817" y="197286"/>
                    <a:pt x="1027361" y="220742"/>
                    <a:pt x="998426" y="220742"/>
                  </a:cubicBezTo>
                  <a:lnTo>
                    <a:pt x="52391" y="220742"/>
                  </a:lnTo>
                  <a:cubicBezTo>
                    <a:pt x="23456" y="220742"/>
                    <a:pt x="0" y="197286"/>
                    <a:pt x="0" y="168351"/>
                  </a:cubicBezTo>
                  <a:lnTo>
                    <a:pt x="0" y="52391"/>
                  </a:lnTo>
                  <a:cubicBezTo>
                    <a:pt x="0" y="23456"/>
                    <a:pt x="23456" y="0"/>
                    <a:pt x="52391"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18" id="18"/>
            <p:cNvSpPr txBox="true"/>
            <p:nvPr/>
          </p:nvSpPr>
          <p:spPr>
            <a:xfrm>
              <a:off x="0" y="47625"/>
              <a:ext cx="1050817" cy="173117"/>
            </a:xfrm>
            <a:prstGeom prst="rect">
              <a:avLst/>
            </a:prstGeom>
          </p:spPr>
          <p:txBody>
            <a:bodyPr anchor="ctr" rtlCol="false" tIns="50800" lIns="50800" bIns="50800" rIns="50800"/>
            <a:lstStyle/>
            <a:p>
              <a:pPr algn="ctr">
                <a:lnSpc>
                  <a:spcPts val="1924"/>
                </a:lnSpc>
              </a:pPr>
            </a:p>
          </p:txBody>
        </p:sp>
      </p:grpSp>
      <p:sp>
        <p:nvSpPr>
          <p:cNvPr name="TextBox 19" id="19"/>
          <p:cNvSpPr txBox="true"/>
          <p:nvPr/>
        </p:nvSpPr>
        <p:spPr>
          <a:xfrm rot="0">
            <a:off x="1310051" y="4607399"/>
            <a:ext cx="2964607" cy="239112"/>
          </a:xfrm>
          <a:prstGeom prst="rect">
            <a:avLst/>
          </a:prstGeom>
        </p:spPr>
        <p:txBody>
          <a:bodyPr anchor="t" rtlCol="false" tIns="0" lIns="0" bIns="0" rIns="0">
            <a:spAutoFit/>
          </a:bodyPr>
          <a:lstStyle/>
          <a:p>
            <a:pPr algn="ctr">
              <a:lnSpc>
                <a:spcPts val="1750"/>
              </a:lnSpc>
            </a:pPr>
            <a:r>
              <a:rPr lang="en-US" b="true" sz="1902">
                <a:solidFill>
                  <a:srgbClr val="FFFFFF"/>
                </a:solidFill>
                <a:latin typeface="Montserrat Bold"/>
                <a:ea typeface="Montserrat Bold"/>
                <a:cs typeface="Montserrat Bold"/>
                <a:sym typeface="Montserrat Bold"/>
              </a:rPr>
              <a:t>FUNDAMENTALS FIRST</a:t>
            </a:r>
          </a:p>
        </p:txBody>
      </p:sp>
      <p:sp>
        <p:nvSpPr>
          <p:cNvPr name="TextBox 20" id="20"/>
          <p:cNvSpPr txBox="true"/>
          <p:nvPr/>
        </p:nvSpPr>
        <p:spPr>
          <a:xfrm rot="0">
            <a:off x="1144726" y="5778097"/>
            <a:ext cx="3175669" cy="1097048"/>
          </a:xfrm>
          <a:prstGeom prst="rect">
            <a:avLst/>
          </a:prstGeom>
        </p:spPr>
        <p:txBody>
          <a:bodyPr anchor="t" rtlCol="false" tIns="0" lIns="0" bIns="0" rIns="0">
            <a:spAutoFit/>
          </a:bodyPr>
          <a:lstStyle/>
          <a:p>
            <a:pPr algn="ctr">
              <a:lnSpc>
                <a:spcPts val="1794"/>
              </a:lnSpc>
            </a:pPr>
            <a:r>
              <a:rPr lang="en-US" sz="1631">
                <a:solidFill>
                  <a:srgbClr val="162233"/>
                </a:solidFill>
                <a:latin typeface="Montserrat"/>
                <a:ea typeface="Montserrat"/>
                <a:cs typeface="Montserrat"/>
                <a:sym typeface="Montserrat"/>
              </a:rPr>
              <a:t>Drivers like income, unemployment, and tax rates outweigh geographic location in shaping future home values.</a:t>
            </a:r>
          </a:p>
        </p:txBody>
      </p:sp>
      <p:sp>
        <p:nvSpPr>
          <p:cNvPr name="TextBox 21" id="21"/>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grpSp>
        <p:nvGrpSpPr>
          <p:cNvPr name="Group 22" id="22"/>
          <p:cNvGrpSpPr/>
          <p:nvPr/>
        </p:nvGrpSpPr>
        <p:grpSpPr>
          <a:xfrm rot="0">
            <a:off x="5009387" y="4269886"/>
            <a:ext cx="3989821" cy="3256290"/>
            <a:chOff x="0" y="0"/>
            <a:chExt cx="1050817" cy="857624"/>
          </a:xfrm>
        </p:grpSpPr>
        <p:sp>
          <p:nvSpPr>
            <p:cNvPr name="Freeform 23" id="23"/>
            <p:cNvSpPr/>
            <p:nvPr/>
          </p:nvSpPr>
          <p:spPr>
            <a:xfrm flipH="false" flipV="false" rot="0">
              <a:off x="0" y="0"/>
              <a:ext cx="1050817" cy="857624"/>
            </a:xfrm>
            <a:custGeom>
              <a:avLst/>
              <a:gdLst/>
              <a:ahLst/>
              <a:cxnLst/>
              <a:rect r="r" b="b" t="t" l="l"/>
              <a:pathLst>
                <a:path h="857624" w="1050817">
                  <a:moveTo>
                    <a:pt x="52391" y="0"/>
                  </a:moveTo>
                  <a:lnTo>
                    <a:pt x="998426" y="0"/>
                  </a:lnTo>
                  <a:cubicBezTo>
                    <a:pt x="1027361" y="0"/>
                    <a:pt x="1050817" y="23456"/>
                    <a:pt x="1050817" y="52391"/>
                  </a:cubicBezTo>
                  <a:lnTo>
                    <a:pt x="1050817" y="805232"/>
                  </a:lnTo>
                  <a:cubicBezTo>
                    <a:pt x="1050817" y="834167"/>
                    <a:pt x="1027361" y="857624"/>
                    <a:pt x="998426" y="857624"/>
                  </a:cubicBezTo>
                  <a:lnTo>
                    <a:pt x="52391" y="857624"/>
                  </a:lnTo>
                  <a:cubicBezTo>
                    <a:pt x="23456" y="857624"/>
                    <a:pt x="0" y="834167"/>
                    <a:pt x="0" y="805232"/>
                  </a:cubicBezTo>
                  <a:lnTo>
                    <a:pt x="0" y="52391"/>
                  </a:lnTo>
                  <a:cubicBezTo>
                    <a:pt x="0" y="23456"/>
                    <a:pt x="23456" y="0"/>
                    <a:pt x="52391" y="0"/>
                  </a:cubicBezTo>
                  <a:close/>
                </a:path>
              </a:pathLst>
            </a:custGeom>
            <a:solidFill>
              <a:srgbClr val="B7E6F3"/>
            </a:solidFill>
            <a:ln w="19050" cap="rnd">
              <a:solidFill>
                <a:srgbClr val="FFFFFF"/>
              </a:solidFill>
              <a:prstDash val="solid"/>
              <a:round/>
            </a:ln>
          </p:spPr>
        </p:sp>
        <p:sp>
          <p:nvSpPr>
            <p:cNvPr name="TextBox 24" id="24"/>
            <p:cNvSpPr txBox="true"/>
            <p:nvPr/>
          </p:nvSpPr>
          <p:spPr>
            <a:xfrm>
              <a:off x="0" y="47625"/>
              <a:ext cx="1050817" cy="809999"/>
            </a:xfrm>
            <a:prstGeom prst="rect">
              <a:avLst/>
            </a:prstGeom>
          </p:spPr>
          <p:txBody>
            <a:bodyPr anchor="ctr" rtlCol="false" tIns="50800" lIns="50800" bIns="50800" rIns="50800"/>
            <a:lstStyle/>
            <a:p>
              <a:pPr algn="ctr">
                <a:lnSpc>
                  <a:spcPts val="1924"/>
                </a:lnSpc>
              </a:pPr>
            </a:p>
          </p:txBody>
        </p:sp>
      </p:grpSp>
      <p:grpSp>
        <p:nvGrpSpPr>
          <p:cNvPr name="Group 25" id="25"/>
          <p:cNvGrpSpPr/>
          <p:nvPr/>
        </p:nvGrpSpPr>
        <p:grpSpPr>
          <a:xfrm rot="0">
            <a:off x="5009387" y="4269886"/>
            <a:ext cx="3989821" cy="838131"/>
            <a:chOff x="0" y="0"/>
            <a:chExt cx="1050817" cy="220742"/>
          </a:xfrm>
        </p:grpSpPr>
        <p:sp>
          <p:nvSpPr>
            <p:cNvPr name="Freeform 26" id="26"/>
            <p:cNvSpPr/>
            <p:nvPr/>
          </p:nvSpPr>
          <p:spPr>
            <a:xfrm flipH="false" flipV="false" rot="0">
              <a:off x="0" y="0"/>
              <a:ext cx="1050817" cy="220742"/>
            </a:xfrm>
            <a:custGeom>
              <a:avLst/>
              <a:gdLst/>
              <a:ahLst/>
              <a:cxnLst/>
              <a:rect r="r" b="b" t="t" l="l"/>
              <a:pathLst>
                <a:path h="220742" w="1050817">
                  <a:moveTo>
                    <a:pt x="52391" y="0"/>
                  </a:moveTo>
                  <a:lnTo>
                    <a:pt x="998426" y="0"/>
                  </a:lnTo>
                  <a:cubicBezTo>
                    <a:pt x="1027361" y="0"/>
                    <a:pt x="1050817" y="23456"/>
                    <a:pt x="1050817" y="52391"/>
                  </a:cubicBezTo>
                  <a:lnTo>
                    <a:pt x="1050817" y="168351"/>
                  </a:lnTo>
                  <a:cubicBezTo>
                    <a:pt x="1050817" y="197286"/>
                    <a:pt x="1027361" y="220742"/>
                    <a:pt x="998426" y="220742"/>
                  </a:cubicBezTo>
                  <a:lnTo>
                    <a:pt x="52391" y="220742"/>
                  </a:lnTo>
                  <a:cubicBezTo>
                    <a:pt x="23456" y="220742"/>
                    <a:pt x="0" y="197286"/>
                    <a:pt x="0" y="168351"/>
                  </a:cubicBezTo>
                  <a:lnTo>
                    <a:pt x="0" y="52391"/>
                  </a:lnTo>
                  <a:cubicBezTo>
                    <a:pt x="0" y="23456"/>
                    <a:pt x="23456" y="0"/>
                    <a:pt x="52391"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27" id="27"/>
            <p:cNvSpPr txBox="true"/>
            <p:nvPr/>
          </p:nvSpPr>
          <p:spPr>
            <a:xfrm>
              <a:off x="0" y="47625"/>
              <a:ext cx="1050817" cy="173117"/>
            </a:xfrm>
            <a:prstGeom prst="rect">
              <a:avLst/>
            </a:prstGeom>
          </p:spPr>
          <p:txBody>
            <a:bodyPr anchor="ctr" rtlCol="false" tIns="50800" lIns="50800" bIns="50800" rIns="50800"/>
            <a:lstStyle/>
            <a:p>
              <a:pPr algn="ctr">
                <a:lnSpc>
                  <a:spcPts val="1924"/>
                </a:lnSpc>
              </a:pPr>
            </a:p>
          </p:txBody>
        </p:sp>
      </p:grpSp>
      <p:sp>
        <p:nvSpPr>
          <p:cNvPr name="TextBox 28" id="28"/>
          <p:cNvSpPr txBox="true"/>
          <p:nvPr/>
        </p:nvSpPr>
        <p:spPr>
          <a:xfrm rot="0">
            <a:off x="5439331" y="4593208"/>
            <a:ext cx="3129933" cy="239112"/>
          </a:xfrm>
          <a:prstGeom prst="rect">
            <a:avLst/>
          </a:prstGeom>
        </p:spPr>
        <p:txBody>
          <a:bodyPr anchor="t" rtlCol="false" tIns="0" lIns="0" bIns="0" rIns="0">
            <a:spAutoFit/>
          </a:bodyPr>
          <a:lstStyle/>
          <a:p>
            <a:pPr algn="ctr">
              <a:lnSpc>
                <a:spcPts val="1750"/>
              </a:lnSpc>
            </a:pPr>
            <a:r>
              <a:rPr lang="en-US" b="true" sz="1902">
                <a:solidFill>
                  <a:srgbClr val="FFFFFF"/>
                </a:solidFill>
                <a:latin typeface="Montserrat Bold"/>
                <a:ea typeface="Montserrat Bold"/>
                <a:cs typeface="Montserrat Bold"/>
                <a:sym typeface="Montserrat Bold"/>
              </a:rPr>
              <a:t>POLICY &amp; RISK MATTER</a:t>
            </a:r>
          </a:p>
        </p:txBody>
      </p:sp>
      <p:sp>
        <p:nvSpPr>
          <p:cNvPr name="TextBox 29" id="29"/>
          <p:cNvSpPr txBox="true"/>
          <p:nvPr/>
        </p:nvSpPr>
        <p:spPr>
          <a:xfrm rot="0">
            <a:off x="5439331" y="5778097"/>
            <a:ext cx="3175669" cy="877973"/>
          </a:xfrm>
          <a:prstGeom prst="rect">
            <a:avLst/>
          </a:prstGeom>
        </p:spPr>
        <p:txBody>
          <a:bodyPr anchor="t" rtlCol="false" tIns="0" lIns="0" bIns="0" rIns="0">
            <a:spAutoFit/>
          </a:bodyPr>
          <a:lstStyle/>
          <a:p>
            <a:pPr algn="ctr">
              <a:lnSpc>
                <a:spcPts val="1794"/>
              </a:lnSpc>
            </a:pPr>
            <a:r>
              <a:rPr lang="en-US" sz="1631">
                <a:solidFill>
                  <a:srgbClr val="162233"/>
                </a:solidFill>
                <a:latin typeface="Montserrat"/>
                <a:ea typeface="Montserrat"/>
                <a:cs typeface="Montserrat"/>
                <a:sym typeface="Montserrat"/>
              </a:rPr>
              <a:t>High income taxes and economic volatility can suppress growth, even in desirable areas.</a:t>
            </a:r>
          </a:p>
        </p:txBody>
      </p:sp>
      <p:grpSp>
        <p:nvGrpSpPr>
          <p:cNvPr name="Group 30" id="30"/>
          <p:cNvGrpSpPr/>
          <p:nvPr/>
        </p:nvGrpSpPr>
        <p:grpSpPr>
          <a:xfrm rot="0">
            <a:off x="9284958" y="4269886"/>
            <a:ext cx="3989821" cy="3256290"/>
            <a:chOff x="0" y="0"/>
            <a:chExt cx="1050817" cy="857624"/>
          </a:xfrm>
        </p:grpSpPr>
        <p:sp>
          <p:nvSpPr>
            <p:cNvPr name="Freeform 31" id="31"/>
            <p:cNvSpPr/>
            <p:nvPr/>
          </p:nvSpPr>
          <p:spPr>
            <a:xfrm flipH="false" flipV="false" rot="0">
              <a:off x="0" y="0"/>
              <a:ext cx="1050817" cy="857624"/>
            </a:xfrm>
            <a:custGeom>
              <a:avLst/>
              <a:gdLst/>
              <a:ahLst/>
              <a:cxnLst/>
              <a:rect r="r" b="b" t="t" l="l"/>
              <a:pathLst>
                <a:path h="857624" w="1050817">
                  <a:moveTo>
                    <a:pt x="52391" y="0"/>
                  </a:moveTo>
                  <a:lnTo>
                    <a:pt x="998426" y="0"/>
                  </a:lnTo>
                  <a:cubicBezTo>
                    <a:pt x="1027361" y="0"/>
                    <a:pt x="1050817" y="23456"/>
                    <a:pt x="1050817" y="52391"/>
                  </a:cubicBezTo>
                  <a:lnTo>
                    <a:pt x="1050817" y="805232"/>
                  </a:lnTo>
                  <a:cubicBezTo>
                    <a:pt x="1050817" y="834167"/>
                    <a:pt x="1027361" y="857624"/>
                    <a:pt x="998426" y="857624"/>
                  </a:cubicBezTo>
                  <a:lnTo>
                    <a:pt x="52391" y="857624"/>
                  </a:lnTo>
                  <a:cubicBezTo>
                    <a:pt x="23456" y="857624"/>
                    <a:pt x="0" y="834167"/>
                    <a:pt x="0" y="805232"/>
                  </a:cubicBezTo>
                  <a:lnTo>
                    <a:pt x="0" y="52391"/>
                  </a:lnTo>
                  <a:cubicBezTo>
                    <a:pt x="0" y="23456"/>
                    <a:pt x="23456" y="0"/>
                    <a:pt x="52391" y="0"/>
                  </a:cubicBezTo>
                  <a:close/>
                </a:path>
              </a:pathLst>
            </a:custGeom>
            <a:solidFill>
              <a:srgbClr val="B7E6F3"/>
            </a:solidFill>
            <a:ln w="19050" cap="rnd">
              <a:solidFill>
                <a:srgbClr val="FFFFFF"/>
              </a:solidFill>
              <a:prstDash val="solid"/>
              <a:round/>
            </a:ln>
          </p:spPr>
        </p:sp>
        <p:sp>
          <p:nvSpPr>
            <p:cNvPr name="TextBox 32" id="32"/>
            <p:cNvSpPr txBox="true"/>
            <p:nvPr/>
          </p:nvSpPr>
          <p:spPr>
            <a:xfrm>
              <a:off x="0" y="47625"/>
              <a:ext cx="1050817" cy="809999"/>
            </a:xfrm>
            <a:prstGeom prst="rect">
              <a:avLst/>
            </a:prstGeom>
          </p:spPr>
          <p:txBody>
            <a:bodyPr anchor="ctr" rtlCol="false" tIns="50800" lIns="50800" bIns="50800" rIns="50800"/>
            <a:lstStyle/>
            <a:p>
              <a:pPr algn="ctr">
                <a:lnSpc>
                  <a:spcPts val="1924"/>
                </a:lnSpc>
              </a:pPr>
            </a:p>
          </p:txBody>
        </p:sp>
      </p:grpSp>
      <p:grpSp>
        <p:nvGrpSpPr>
          <p:cNvPr name="Group 33" id="33"/>
          <p:cNvGrpSpPr/>
          <p:nvPr/>
        </p:nvGrpSpPr>
        <p:grpSpPr>
          <a:xfrm rot="0">
            <a:off x="9284958" y="4269886"/>
            <a:ext cx="3989821" cy="838131"/>
            <a:chOff x="0" y="0"/>
            <a:chExt cx="1050817" cy="220742"/>
          </a:xfrm>
        </p:grpSpPr>
        <p:sp>
          <p:nvSpPr>
            <p:cNvPr name="Freeform 34" id="34"/>
            <p:cNvSpPr/>
            <p:nvPr/>
          </p:nvSpPr>
          <p:spPr>
            <a:xfrm flipH="false" flipV="false" rot="0">
              <a:off x="0" y="0"/>
              <a:ext cx="1050817" cy="220742"/>
            </a:xfrm>
            <a:custGeom>
              <a:avLst/>
              <a:gdLst/>
              <a:ahLst/>
              <a:cxnLst/>
              <a:rect r="r" b="b" t="t" l="l"/>
              <a:pathLst>
                <a:path h="220742" w="1050817">
                  <a:moveTo>
                    <a:pt x="52391" y="0"/>
                  </a:moveTo>
                  <a:lnTo>
                    <a:pt x="998426" y="0"/>
                  </a:lnTo>
                  <a:cubicBezTo>
                    <a:pt x="1027361" y="0"/>
                    <a:pt x="1050817" y="23456"/>
                    <a:pt x="1050817" y="52391"/>
                  </a:cubicBezTo>
                  <a:lnTo>
                    <a:pt x="1050817" y="168351"/>
                  </a:lnTo>
                  <a:cubicBezTo>
                    <a:pt x="1050817" y="197286"/>
                    <a:pt x="1027361" y="220742"/>
                    <a:pt x="998426" y="220742"/>
                  </a:cubicBezTo>
                  <a:lnTo>
                    <a:pt x="52391" y="220742"/>
                  </a:lnTo>
                  <a:cubicBezTo>
                    <a:pt x="23456" y="220742"/>
                    <a:pt x="0" y="197286"/>
                    <a:pt x="0" y="168351"/>
                  </a:cubicBezTo>
                  <a:lnTo>
                    <a:pt x="0" y="52391"/>
                  </a:lnTo>
                  <a:cubicBezTo>
                    <a:pt x="0" y="23456"/>
                    <a:pt x="23456" y="0"/>
                    <a:pt x="52391"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35" id="35"/>
            <p:cNvSpPr txBox="true"/>
            <p:nvPr/>
          </p:nvSpPr>
          <p:spPr>
            <a:xfrm>
              <a:off x="0" y="47625"/>
              <a:ext cx="1050817" cy="173117"/>
            </a:xfrm>
            <a:prstGeom prst="rect">
              <a:avLst/>
            </a:prstGeom>
          </p:spPr>
          <p:txBody>
            <a:bodyPr anchor="ctr" rtlCol="false" tIns="50800" lIns="50800" bIns="50800" rIns="50800"/>
            <a:lstStyle/>
            <a:p>
              <a:pPr algn="ctr">
                <a:lnSpc>
                  <a:spcPts val="1924"/>
                </a:lnSpc>
              </a:pPr>
            </a:p>
          </p:txBody>
        </p:sp>
      </p:grpSp>
      <p:sp>
        <p:nvSpPr>
          <p:cNvPr name="TextBox 36" id="36"/>
          <p:cNvSpPr txBox="true"/>
          <p:nvPr/>
        </p:nvSpPr>
        <p:spPr>
          <a:xfrm rot="0">
            <a:off x="9857360" y="4607399"/>
            <a:ext cx="2964607" cy="239112"/>
          </a:xfrm>
          <a:prstGeom prst="rect">
            <a:avLst/>
          </a:prstGeom>
        </p:spPr>
        <p:txBody>
          <a:bodyPr anchor="t" rtlCol="false" tIns="0" lIns="0" bIns="0" rIns="0">
            <a:spAutoFit/>
          </a:bodyPr>
          <a:lstStyle/>
          <a:p>
            <a:pPr algn="ctr">
              <a:lnSpc>
                <a:spcPts val="1750"/>
              </a:lnSpc>
            </a:pPr>
            <a:r>
              <a:rPr lang="en-US" b="true" sz="1902">
                <a:solidFill>
                  <a:srgbClr val="FFFFFF"/>
                </a:solidFill>
                <a:latin typeface="Montserrat Bold"/>
                <a:ea typeface="Montserrat Bold"/>
                <a:cs typeface="Montserrat Bold"/>
                <a:sym typeface="Montserrat Bold"/>
              </a:rPr>
              <a:t>UNEVEN RECOVERY</a:t>
            </a:r>
          </a:p>
        </p:txBody>
      </p:sp>
      <p:sp>
        <p:nvSpPr>
          <p:cNvPr name="TextBox 37" id="37"/>
          <p:cNvSpPr txBox="true"/>
          <p:nvPr/>
        </p:nvSpPr>
        <p:spPr>
          <a:xfrm rot="0">
            <a:off x="9694533" y="5778097"/>
            <a:ext cx="3175669" cy="877973"/>
          </a:xfrm>
          <a:prstGeom prst="rect">
            <a:avLst/>
          </a:prstGeom>
        </p:spPr>
        <p:txBody>
          <a:bodyPr anchor="t" rtlCol="false" tIns="0" lIns="0" bIns="0" rIns="0">
            <a:spAutoFit/>
          </a:bodyPr>
          <a:lstStyle/>
          <a:p>
            <a:pPr algn="ctr">
              <a:lnSpc>
                <a:spcPts val="1794"/>
              </a:lnSpc>
            </a:pPr>
            <a:r>
              <a:rPr lang="en-US" sz="1631">
                <a:solidFill>
                  <a:srgbClr val="162233"/>
                </a:solidFill>
                <a:latin typeface="Montserrat"/>
                <a:ea typeface="Montserrat"/>
                <a:cs typeface="Montserrat"/>
                <a:sym typeface="Montserrat"/>
              </a:rPr>
              <a:t>Forecasts show a steady overall increase in home values, but recovery rates vary widely across metros.</a:t>
            </a:r>
          </a:p>
        </p:txBody>
      </p:sp>
      <p:grpSp>
        <p:nvGrpSpPr>
          <p:cNvPr name="Group 38" id="38"/>
          <p:cNvGrpSpPr/>
          <p:nvPr/>
        </p:nvGrpSpPr>
        <p:grpSpPr>
          <a:xfrm rot="0">
            <a:off x="13560529" y="4269886"/>
            <a:ext cx="3989821" cy="3256290"/>
            <a:chOff x="0" y="0"/>
            <a:chExt cx="1050817" cy="857624"/>
          </a:xfrm>
        </p:grpSpPr>
        <p:sp>
          <p:nvSpPr>
            <p:cNvPr name="Freeform 39" id="39"/>
            <p:cNvSpPr/>
            <p:nvPr/>
          </p:nvSpPr>
          <p:spPr>
            <a:xfrm flipH="false" flipV="false" rot="0">
              <a:off x="0" y="0"/>
              <a:ext cx="1050817" cy="857624"/>
            </a:xfrm>
            <a:custGeom>
              <a:avLst/>
              <a:gdLst/>
              <a:ahLst/>
              <a:cxnLst/>
              <a:rect r="r" b="b" t="t" l="l"/>
              <a:pathLst>
                <a:path h="857624" w="1050817">
                  <a:moveTo>
                    <a:pt x="52391" y="0"/>
                  </a:moveTo>
                  <a:lnTo>
                    <a:pt x="998426" y="0"/>
                  </a:lnTo>
                  <a:cubicBezTo>
                    <a:pt x="1027361" y="0"/>
                    <a:pt x="1050817" y="23456"/>
                    <a:pt x="1050817" y="52391"/>
                  </a:cubicBezTo>
                  <a:lnTo>
                    <a:pt x="1050817" y="805232"/>
                  </a:lnTo>
                  <a:cubicBezTo>
                    <a:pt x="1050817" y="834167"/>
                    <a:pt x="1027361" y="857624"/>
                    <a:pt x="998426" y="857624"/>
                  </a:cubicBezTo>
                  <a:lnTo>
                    <a:pt x="52391" y="857624"/>
                  </a:lnTo>
                  <a:cubicBezTo>
                    <a:pt x="23456" y="857624"/>
                    <a:pt x="0" y="834167"/>
                    <a:pt x="0" y="805232"/>
                  </a:cubicBezTo>
                  <a:lnTo>
                    <a:pt x="0" y="52391"/>
                  </a:lnTo>
                  <a:cubicBezTo>
                    <a:pt x="0" y="23456"/>
                    <a:pt x="23456" y="0"/>
                    <a:pt x="52391" y="0"/>
                  </a:cubicBezTo>
                  <a:close/>
                </a:path>
              </a:pathLst>
            </a:custGeom>
            <a:solidFill>
              <a:srgbClr val="B7E6F3"/>
            </a:solidFill>
            <a:ln w="19050" cap="rnd">
              <a:solidFill>
                <a:srgbClr val="FFFFFF"/>
              </a:solidFill>
              <a:prstDash val="solid"/>
              <a:round/>
            </a:ln>
          </p:spPr>
        </p:sp>
        <p:sp>
          <p:nvSpPr>
            <p:cNvPr name="TextBox 40" id="40"/>
            <p:cNvSpPr txBox="true"/>
            <p:nvPr/>
          </p:nvSpPr>
          <p:spPr>
            <a:xfrm>
              <a:off x="0" y="47625"/>
              <a:ext cx="1050817" cy="809999"/>
            </a:xfrm>
            <a:prstGeom prst="rect">
              <a:avLst/>
            </a:prstGeom>
          </p:spPr>
          <p:txBody>
            <a:bodyPr anchor="ctr" rtlCol="false" tIns="50800" lIns="50800" bIns="50800" rIns="50800"/>
            <a:lstStyle/>
            <a:p>
              <a:pPr algn="ctr">
                <a:lnSpc>
                  <a:spcPts val="1924"/>
                </a:lnSpc>
              </a:pPr>
            </a:p>
          </p:txBody>
        </p:sp>
      </p:grpSp>
      <p:grpSp>
        <p:nvGrpSpPr>
          <p:cNvPr name="Group 41" id="41"/>
          <p:cNvGrpSpPr/>
          <p:nvPr/>
        </p:nvGrpSpPr>
        <p:grpSpPr>
          <a:xfrm rot="0">
            <a:off x="13560529" y="4269886"/>
            <a:ext cx="3989821" cy="838131"/>
            <a:chOff x="0" y="0"/>
            <a:chExt cx="1050817" cy="220742"/>
          </a:xfrm>
        </p:grpSpPr>
        <p:sp>
          <p:nvSpPr>
            <p:cNvPr name="Freeform 42" id="42"/>
            <p:cNvSpPr/>
            <p:nvPr/>
          </p:nvSpPr>
          <p:spPr>
            <a:xfrm flipH="false" flipV="false" rot="0">
              <a:off x="0" y="0"/>
              <a:ext cx="1050817" cy="220742"/>
            </a:xfrm>
            <a:custGeom>
              <a:avLst/>
              <a:gdLst/>
              <a:ahLst/>
              <a:cxnLst/>
              <a:rect r="r" b="b" t="t" l="l"/>
              <a:pathLst>
                <a:path h="220742" w="1050817">
                  <a:moveTo>
                    <a:pt x="52391" y="0"/>
                  </a:moveTo>
                  <a:lnTo>
                    <a:pt x="998426" y="0"/>
                  </a:lnTo>
                  <a:cubicBezTo>
                    <a:pt x="1027361" y="0"/>
                    <a:pt x="1050817" y="23456"/>
                    <a:pt x="1050817" y="52391"/>
                  </a:cubicBezTo>
                  <a:lnTo>
                    <a:pt x="1050817" y="168351"/>
                  </a:lnTo>
                  <a:cubicBezTo>
                    <a:pt x="1050817" y="197286"/>
                    <a:pt x="1027361" y="220742"/>
                    <a:pt x="998426" y="220742"/>
                  </a:cubicBezTo>
                  <a:lnTo>
                    <a:pt x="52391" y="220742"/>
                  </a:lnTo>
                  <a:cubicBezTo>
                    <a:pt x="23456" y="220742"/>
                    <a:pt x="0" y="197286"/>
                    <a:pt x="0" y="168351"/>
                  </a:cubicBezTo>
                  <a:lnTo>
                    <a:pt x="0" y="52391"/>
                  </a:lnTo>
                  <a:cubicBezTo>
                    <a:pt x="0" y="23456"/>
                    <a:pt x="23456" y="0"/>
                    <a:pt x="52391"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43" id="43"/>
            <p:cNvSpPr txBox="true"/>
            <p:nvPr/>
          </p:nvSpPr>
          <p:spPr>
            <a:xfrm>
              <a:off x="0" y="47625"/>
              <a:ext cx="1050817" cy="173117"/>
            </a:xfrm>
            <a:prstGeom prst="rect">
              <a:avLst/>
            </a:prstGeom>
          </p:spPr>
          <p:txBody>
            <a:bodyPr anchor="ctr" rtlCol="false" tIns="50800" lIns="50800" bIns="50800" rIns="50800"/>
            <a:lstStyle/>
            <a:p>
              <a:pPr algn="ctr">
                <a:lnSpc>
                  <a:spcPts val="1924"/>
                </a:lnSpc>
              </a:pPr>
            </a:p>
          </p:txBody>
        </p:sp>
      </p:grpSp>
      <p:sp>
        <p:nvSpPr>
          <p:cNvPr name="TextBox 44" id="44"/>
          <p:cNvSpPr txBox="true"/>
          <p:nvPr/>
        </p:nvSpPr>
        <p:spPr>
          <a:xfrm rot="0">
            <a:off x="13881801" y="4593208"/>
            <a:ext cx="3347278" cy="239112"/>
          </a:xfrm>
          <a:prstGeom prst="rect">
            <a:avLst/>
          </a:prstGeom>
        </p:spPr>
        <p:txBody>
          <a:bodyPr anchor="t" rtlCol="false" tIns="0" lIns="0" bIns="0" rIns="0">
            <a:spAutoFit/>
          </a:bodyPr>
          <a:lstStyle/>
          <a:p>
            <a:pPr algn="ctr">
              <a:lnSpc>
                <a:spcPts val="1750"/>
              </a:lnSpc>
            </a:pPr>
            <a:r>
              <a:rPr lang="en-US" b="true" sz="1902">
                <a:solidFill>
                  <a:srgbClr val="FFFFFF"/>
                </a:solidFill>
                <a:latin typeface="Montserrat Bold"/>
                <a:ea typeface="Montserrat Bold"/>
                <a:cs typeface="Montserrat Bold"/>
                <a:sym typeface="Montserrat Bold"/>
              </a:rPr>
              <a:t>STRATEGIC IMPLICATIONS</a:t>
            </a:r>
          </a:p>
        </p:txBody>
      </p:sp>
      <p:sp>
        <p:nvSpPr>
          <p:cNvPr name="TextBox 45" id="45"/>
          <p:cNvSpPr txBox="true"/>
          <p:nvPr/>
        </p:nvSpPr>
        <p:spPr>
          <a:xfrm rot="0">
            <a:off x="13989154" y="5778097"/>
            <a:ext cx="3175669" cy="1097048"/>
          </a:xfrm>
          <a:prstGeom prst="rect">
            <a:avLst/>
          </a:prstGeom>
        </p:spPr>
        <p:txBody>
          <a:bodyPr anchor="t" rtlCol="false" tIns="0" lIns="0" bIns="0" rIns="0">
            <a:spAutoFit/>
          </a:bodyPr>
          <a:lstStyle/>
          <a:p>
            <a:pPr algn="ctr">
              <a:lnSpc>
                <a:spcPts val="1794"/>
              </a:lnSpc>
            </a:pPr>
            <a:r>
              <a:rPr lang="en-US" sz="1631">
                <a:solidFill>
                  <a:srgbClr val="162233"/>
                </a:solidFill>
                <a:latin typeface="Montserrat"/>
                <a:ea typeface="Montserrat"/>
                <a:cs typeface="Montserrat"/>
                <a:sym typeface="Montserrat"/>
              </a:rPr>
              <a:t>Investors and policymakers should assess economic indicators, not just past performance, to make informed decisions.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338159">
            <a:off x="9435733" y="6630537"/>
            <a:ext cx="9525408" cy="5334228"/>
          </a:xfrm>
          <a:custGeom>
            <a:avLst/>
            <a:gdLst/>
            <a:ahLst/>
            <a:cxnLst/>
            <a:rect r="r" b="b" t="t" l="l"/>
            <a:pathLst>
              <a:path h="5334228" w="9525408">
                <a:moveTo>
                  <a:pt x="0" y="0"/>
                </a:moveTo>
                <a:lnTo>
                  <a:pt x="9525407" y="0"/>
                </a:lnTo>
                <a:lnTo>
                  <a:pt x="9525407" y="5334228"/>
                </a:lnTo>
                <a:lnTo>
                  <a:pt x="0" y="5334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38159">
            <a:off x="-174563" y="7036805"/>
            <a:ext cx="9525408" cy="5334228"/>
          </a:xfrm>
          <a:custGeom>
            <a:avLst/>
            <a:gdLst/>
            <a:ahLst/>
            <a:cxnLst/>
            <a:rect r="r" b="b" t="t" l="l"/>
            <a:pathLst>
              <a:path h="5334228" w="9525408">
                <a:moveTo>
                  <a:pt x="0" y="0"/>
                </a:moveTo>
                <a:lnTo>
                  <a:pt x="9525407" y="0"/>
                </a:lnTo>
                <a:lnTo>
                  <a:pt x="9525407" y="5334228"/>
                </a:lnTo>
                <a:lnTo>
                  <a:pt x="0" y="5334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597176" y="1290532"/>
            <a:ext cx="99352" cy="451635"/>
            <a:chOff x="0" y="0"/>
            <a:chExt cx="26167" cy="118949"/>
          </a:xfrm>
        </p:grpSpPr>
        <p:sp>
          <p:nvSpPr>
            <p:cNvPr name="Freeform 5" id="5"/>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6" id="6"/>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sp>
        <p:nvSpPr>
          <p:cNvPr name="Freeform 7" id="7"/>
          <p:cNvSpPr/>
          <p:nvPr/>
        </p:nvSpPr>
        <p:spPr>
          <a:xfrm flipH="false" flipV="false" rot="0">
            <a:off x="14347900" y="2457985"/>
            <a:ext cx="6900036" cy="6925218"/>
          </a:xfrm>
          <a:custGeom>
            <a:avLst/>
            <a:gdLst/>
            <a:ahLst/>
            <a:cxnLst/>
            <a:rect r="r" b="b" t="t" l="l"/>
            <a:pathLst>
              <a:path h="6925218" w="6900036">
                <a:moveTo>
                  <a:pt x="0" y="0"/>
                </a:moveTo>
                <a:lnTo>
                  <a:pt x="6900036" y="0"/>
                </a:lnTo>
                <a:lnTo>
                  <a:pt x="6900036" y="6925218"/>
                </a:lnTo>
                <a:lnTo>
                  <a:pt x="0" y="69252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3888098" y="1417028"/>
            <a:ext cx="157174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9" id="9"/>
          <p:cNvSpPr txBox="true"/>
          <p:nvPr/>
        </p:nvSpPr>
        <p:spPr>
          <a:xfrm rot="0">
            <a:off x="15459847" y="1416875"/>
            <a:ext cx="2083899"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
        <p:nvSpPr>
          <p:cNvPr name="TextBox 10" id="10"/>
          <p:cNvSpPr txBox="true"/>
          <p:nvPr/>
        </p:nvSpPr>
        <p:spPr>
          <a:xfrm rot="0">
            <a:off x="5160306" y="3411737"/>
            <a:ext cx="5578876" cy="1277323"/>
          </a:xfrm>
          <a:prstGeom prst="rect">
            <a:avLst/>
          </a:prstGeom>
        </p:spPr>
        <p:txBody>
          <a:bodyPr anchor="t" rtlCol="false" tIns="0" lIns="0" bIns="0" rIns="0">
            <a:spAutoFit/>
          </a:bodyPr>
          <a:lstStyle/>
          <a:p>
            <a:pPr algn="l">
              <a:lnSpc>
                <a:spcPts val="9389"/>
              </a:lnSpc>
            </a:pPr>
            <a:r>
              <a:rPr lang="en-US" sz="10205">
                <a:solidFill>
                  <a:srgbClr val="FFFFFF"/>
                </a:solidFill>
                <a:latin typeface="Montserrat"/>
                <a:ea typeface="Montserrat"/>
                <a:cs typeface="Montserrat"/>
                <a:sym typeface="Montserrat"/>
              </a:rPr>
              <a:t>Thank</a:t>
            </a:r>
          </a:p>
        </p:txBody>
      </p:sp>
      <p:sp>
        <p:nvSpPr>
          <p:cNvPr name="TextBox 11" id="11"/>
          <p:cNvSpPr txBox="true"/>
          <p:nvPr/>
        </p:nvSpPr>
        <p:spPr>
          <a:xfrm rot="0">
            <a:off x="9521176" y="3411737"/>
            <a:ext cx="3606517" cy="1277323"/>
          </a:xfrm>
          <a:prstGeom prst="rect">
            <a:avLst/>
          </a:prstGeom>
        </p:spPr>
        <p:txBody>
          <a:bodyPr anchor="t" rtlCol="false" tIns="0" lIns="0" bIns="0" rIns="0">
            <a:spAutoFit/>
          </a:bodyPr>
          <a:lstStyle/>
          <a:p>
            <a:pPr algn="l">
              <a:lnSpc>
                <a:spcPts val="9389"/>
              </a:lnSpc>
            </a:pPr>
            <a:r>
              <a:rPr lang="en-US" sz="10205" b="true">
                <a:solidFill>
                  <a:srgbClr val="B7E6F3"/>
                </a:solidFill>
                <a:latin typeface="Montserrat Heavy"/>
                <a:ea typeface="Montserrat Heavy"/>
                <a:cs typeface="Montserrat Heavy"/>
                <a:sym typeface="Montserrat Heavy"/>
              </a:rPr>
              <a:t>You!</a:t>
            </a:r>
          </a:p>
        </p:txBody>
      </p:sp>
      <p:sp>
        <p:nvSpPr>
          <p:cNvPr name="TextBox 12" id="12"/>
          <p:cNvSpPr txBox="true"/>
          <p:nvPr/>
        </p:nvSpPr>
        <p:spPr>
          <a:xfrm rot="0">
            <a:off x="3363363" y="4879560"/>
            <a:ext cx="11561274" cy="1005205"/>
          </a:xfrm>
          <a:prstGeom prst="rect">
            <a:avLst/>
          </a:prstGeom>
        </p:spPr>
        <p:txBody>
          <a:bodyPr anchor="t" rtlCol="false" tIns="0" lIns="0" bIns="0" rIns="0">
            <a:spAutoFit/>
          </a:bodyPr>
          <a:lstStyle/>
          <a:p>
            <a:pPr algn="ctr">
              <a:lnSpc>
                <a:spcPts val="2644"/>
              </a:lnSpc>
            </a:pPr>
            <a:r>
              <a:rPr lang="en-US" sz="2299">
                <a:solidFill>
                  <a:srgbClr val="FFFFFF"/>
                </a:solidFill>
                <a:latin typeface="Montserrat"/>
                <a:ea typeface="Montserrat"/>
                <a:cs typeface="Montserrat"/>
                <a:sym typeface="Montserrat"/>
              </a:rPr>
              <a:t>Thank you for exploring the US housing market forecast with me.</a:t>
            </a:r>
          </a:p>
          <a:p>
            <a:pPr algn="ctr">
              <a:lnSpc>
                <a:spcPts val="2644"/>
              </a:lnSpc>
            </a:pPr>
            <a:r>
              <a:rPr lang="en-US" sz="2299">
                <a:solidFill>
                  <a:srgbClr val="FFFFFF"/>
                </a:solidFill>
                <a:latin typeface="Montserrat"/>
                <a:ea typeface="Montserrat"/>
                <a:cs typeface="Montserrat"/>
                <a:sym typeface="Montserrat"/>
              </a:rPr>
              <a:t> I hope these insights into home value trends, economic factors, and regional drivers help inform your real estate decisions and investment strategies.</a:t>
            </a:r>
          </a:p>
        </p:txBody>
      </p:sp>
      <p:sp>
        <p:nvSpPr>
          <p:cNvPr name="Freeform 13" id="13"/>
          <p:cNvSpPr/>
          <p:nvPr/>
        </p:nvSpPr>
        <p:spPr>
          <a:xfrm flipH="true" flipV="false" rot="0">
            <a:off x="-2968121" y="2480877"/>
            <a:ext cx="6854417" cy="6879433"/>
          </a:xfrm>
          <a:custGeom>
            <a:avLst/>
            <a:gdLst/>
            <a:ahLst/>
            <a:cxnLst/>
            <a:rect r="r" b="b" t="t" l="l"/>
            <a:pathLst>
              <a:path h="6879433" w="6854417">
                <a:moveTo>
                  <a:pt x="6854417" y="0"/>
                </a:moveTo>
                <a:lnTo>
                  <a:pt x="0" y="0"/>
                </a:lnTo>
                <a:lnTo>
                  <a:pt x="0" y="6879433"/>
                </a:lnTo>
                <a:lnTo>
                  <a:pt x="6854417" y="6879433"/>
                </a:lnTo>
                <a:lnTo>
                  <a:pt x="68544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Freeform 15" id="15"/>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6"/>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sp>
        <p:nvSpPr>
          <p:cNvPr name="Freeform 5" id="5"/>
          <p:cNvSpPr/>
          <p:nvPr/>
        </p:nvSpPr>
        <p:spPr>
          <a:xfrm flipH="false" flipV="false" rot="0">
            <a:off x="10707250" y="1721809"/>
            <a:ext cx="7408380" cy="7435418"/>
          </a:xfrm>
          <a:custGeom>
            <a:avLst/>
            <a:gdLst/>
            <a:ahLst/>
            <a:cxnLst/>
            <a:rect r="r" b="b" t="t" l="l"/>
            <a:pathLst>
              <a:path h="7435418" w="7408380">
                <a:moveTo>
                  <a:pt x="0" y="0"/>
                </a:moveTo>
                <a:lnTo>
                  <a:pt x="7408381" y="0"/>
                </a:lnTo>
                <a:lnTo>
                  <a:pt x="7408381" y="7435418"/>
                </a:lnTo>
                <a:lnTo>
                  <a:pt x="0" y="74354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5507472" y="9185878"/>
            <a:ext cx="1751828" cy="197325"/>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003</a:t>
            </a:r>
          </a:p>
        </p:txBody>
      </p:sp>
      <p:sp>
        <p:nvSpPr>
          <p:cNvPr name="TextBox 7" id="7"/>
          <p:cNvSpPr txBox="true"/>
          <p:nvPr/>
        </p:nvSpPr>
        <p:spPr>
          <a:xfrm rot="0">
            <a:off x="2148126" y="3008634"/>
            <a:ext cx="8097849"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Why This Project?</a:t>
            </a:r>
          </a:p>
        </p:txBody>
      </p:sp>
      <p:sp>
        <p:nvSpPr>
          <p:cNvPr name="TextBox 8" id="8"/>
          <p:cNvSpPr txBox="true"/>
          <p:nvPr/>
        </p:nvSpPr>
        <p:spPr>
          <a:xfrm rot="0">
            <a:off x="2148126" y="4162018"/>
            <a:ext cx="8368625" cy="3287798"/>
          </a:xfrm>
          <a:prstGeom prst="rect">
            <a:avLst/>
          </a:prstGeom>
        </p:spPr>
        <p:txBody>
          <a:bodyPr anchor="t" rtlCol="false" tIns="0" lIns="0" bIns="0" rIns="0">
            <a:spAutoFit/>
          </a:bodyPr>
          <a:lstStyle/>
          <a:p>
            <a:pPr algn="l">
              <a:lnSpc>
                <a:spcPts val="1794"/>
              </a:lnSpc>
            </a:pPr>
            <a:r>
              <a:rPr lang="en-US" sz="1631">
                <a:solidFill>
                  <a:srgbClr val="FFFFFF"/>
                </a:solidFill>
                <a:latin typeface="Montserrat"/>
                <a:ea typeface="Montserrat"/>
                <a:cs typeface="Montserrat"/>
                <a:sym typeface="Montserrat"/>
              </a:rPr>
              <a:t>    Understanding real estate trends is more important than ever in our reality, as rising home prices, economic uncertainty, and post-pandemic shifts reshape the U.S. housing landscape.</a:t>
            </a:r>
          </a:p>
          <a:p>
            <a:pPr algn="l">
              <a:lnSpc>
                <a:spcPts val="1794"/>
              </a:lnSpc>
            </a:pPr>
          </a:p>
          <a:p>
            <a:pPr algn="l">
              <a:lnSpc>
                <a:spcPts val="1794"/>
              </a:lnSpc>
            </a:pPr>
            <a:r>
              <a:rPr lang="en-US" sz="1631">
                <a:solidFill>
                  <a:srgbClr val="FFFFFF"/>
                </a:solidFill>
                <a:latin typeface="Montserrat"/>
                <a:ea typeface="Montserrat"/>
                <a:cs typeface="Montserrat"/>
                <a:sym typeface="Montserrat"/>
              </a:rPr>
              <a:t>    With my background in computer mathematics and passion for data analysis, I wanted to explore:</a:t>
            </a:r>
          </a:p>
          <a:p>
            <a:pPr algn="l">
              <a:lnSpc>
                <a:spcPts val="1794"/>
              </a:lnSpc>
            </a:pPr>
            <a:r>
              <a:rPr lang="en-US" sz="1631">
                <a:solidFill>
                  <a:srgbClr val="FFFFFF"/>
                </a:solidFill>
                <a:latin typeface="Montserrat"/>
                <a:ea typeface="Montserrat"/>
                <a:cs typeface="Montserrat"/>
                <a:sym typeface="Montserrat"/>
              </a:rPr>
              <a:t>    • How major factors like income, unemployment, and tax rates influence ho</a:t>
            </a:r>
            <a:r>
              <a:rPr lang="en-US" sz="1631">
                <a:solidFill>
                  <a:srgbClr val="FFFFFF"/>
                </a:solidFill>
                <a:latin typeface="Montserrat"/>
                <a:ea typeface="Montserrat"/>
                <a:cs typeface="Montserrat"/>
                <a:sym typeface="Montserrat"/>
              </a:rPr>
              <a:t>me values</a:t>
            </a:r>
          </a:p>
          <a:p>
            <a:pPr algn="l">
              <a:lnSpc>
                <a:spcPts val="1794"/>
              </a:lnSpc>
            </a:pPr>
            <a:r>
              <a:rPr lang="en-US" sz="1631">
                <a:solidFill>
                  <a:srgbClr val="FFFFFF"/>
                </a:solidFill>
                <a:latin typeface="Montserrat"/>
                <a:ea typeface="Montserrat"/>
                <a:cs typeface="Montserrat"/>
                <a:sym typeface="Montserrat"/>
              </a:rPr>
              <a:t>    • What regions are most vulnerable or resilient to economic changes</a:t>
            </a:r>
          </a:p>
          <a:p>
            <a:pPr algn="l">
              <a:lnSpc>
                <a:spcPts val="1794"/>
              </a:lnSpc>
            </a:pPr>
            <a:r>
              <a:rPr lang="en-US" sz="1631">
                <a:solidFill>
                  <a:srgbClr val="FFFFFF"/>
                </a:solidFill>
                <a:latin typeface="Montserrat"/>
                <a:ea typeface="Montserrat"/>
                <a:cs typeface="Montserrat"/>
                <a:sym typeface="Montserrat"/>
              </a:rPr>
              <a:t>    • Whether we can forecast housing prices with confidence and clarity</a:t>
            </a:r>
          </a:p>
          <a:p>
            <a:pPr algn="l">
              <a:lnSpc>
                <a:spcPts val="1794"/>
              </a:lnSpc>
            </a:pPr>
          </a:p>
          <a:p>
            <a:pPr algn="l">
              <a:lnSpc>
                <a:spcPts val="1794"/>
              </a:lnSpc>
            </a:pPr>
            <a:r>
              <a:rPr lang="en-US" sz="1631">
                <a:solidFill>
                  <a:srgbClr val="FFFFFF"/>
                </a:solidFill>
                <a:latin typeface="Montserrat"/>
                <a:ea typeface="Montserrat"/>
                <a:cs typeface="Montserrat"/>
                <a:sym typeface="Montserrat"/>
              </a:rPr>
              <a:t>    </a:t>
            </a:r>
            <a:r>
              <a:rPr lang="en-US" sz="1631">
                <a:solidFill>
                  <a:srgbClr val="FFFFFF"/>
                </a:solidFill>
                <a:latin typeface="Montserrat"/>
                <a:ea typeface="Montserrat"/>
                <a:cs typeface="Montserrat"/>
                <a:sym typeface="Montserrat"/>
              </a:rPr>
              <a:t>This project not only allowed me to apply my skills in analytics, but also to create a tool that could guide better decisions—for analysts, buyers, or policymakers.</a:t>
            </a:r>
          </a:p>
          <a:p>
            <a:pPr algn="l">
              <a:lnSpc>
                <a:spcPts val="1794"/>
              </a:lnSpc>
            </a:pPr>
          </a:p>
        </p:txBody>
      </p:sp>
      <p:sp>
        <p:nvSpPr>
          <p:cNvPr name="TextBox 9" id="9"/>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Freeform 10" id="10"/>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4"/>
            <a:stretch>
              <a:fillRect l="0" t="0" r="0" b="0"/>
            </a:stretch>
          </a:blipFill>
        </p:spPr>
      </p:sp>
      <p:sp>
        <p:nvSpPr>
          <p:cNvPr name="TextBox 11" id="11"/>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2" id="12"/>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044635" y="3913478"/>
            <a:ext cx="4793468" cy="5469725"/>
          </a:xfrm>
          <a:custGeom>
            <a:avLst/>
            <a:gdLst/>
            <a:ahLst/>
            <a:cxnLst/>
            <a:rect r="r" b="b" t="t" l="l"/>
            <a:pathLst>
              <a:path h="5469725" w="4793468">
                <a:moveTo>
                  <a:pt x="0" y="0"/>
                </a:moveTo>
                <a:lnTo>
                  <a:pt x="4793468" y="0"/>
                </a:lnTo>
                <a:lnTo>
                  <a:pt x="4793468" y="5469725"/>
                </a:lnTo>
                <a:lnTo>
                  <a:pt x="0" y="54697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148126" y="8931486"/>
            <a:ext cx="99352" cy="451635"/>
            <a:chOff x="0" y="0"/>
            <a:chExt cx="26167" cy="118949"/>
          </a:xfrm>
        </p:grpSpPr>
        <p:sp>
          <p:nvSpPr>
            <p:cNvPr name="Freeform 4" id="4"/>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5" id="5"/>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sp>
        <p:nvSpPr>
          <p:cNvPr name="TextBox 6" id="6"/>
          <p:cNvSpPr txBox="true"/>
          <p:nvPr/>
        </p:nvSpPr>
        <p:spPr>
          <a:xfrm rot="0">
            <a:off x="15507472" y="9185878"/>
            <a:ext cx="1751828" cy="197325"/>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004</a:t>
            </a:r>
          </a:p>
        </p:txBody>
      </p:sp>
      <p:sp>
        <p:nvSpPr>
          <p:cNvPr name="TextBox 7" id="7"/>
          <p:cNvSpPr txBox="true"/>
          <p:nvPr/>
        </p:nvSpPr>
        <p:spPr>
          <a:xfrm rot="0">
            <a:off x="2044635" y="2439928"/>
            <a:ext cx="4891825" cy="1585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Questions to Explore</a:t>
            </a:r>
          </a:p>
        </p:txBody>
      </p:sp>
      <p:grpSp>
        <p:nvGrpSpPr>
          <p:cNvPr name="Group 8" id="8"/>
          <p:cNvGrpSpPr/>
          <p:nvPr/>
        </p:nvGrpSpPr>
        <p:grpSpPr>
          <a:xfrm rot="0">
            <a:off x="8345273" y="1580725"/>
            <a:ext cx="7396673" cy="1375506"/>
            <a:chOff x="0" y="0"/>
            <a:chExt cx="1948095" cy="362273"/>
          </a:xfrm>
        </p:grpSpPr>
        <p:sp>
          <p:nvSpPr>
            <p:cNvPr name="Freeform 9" id="9"/>
            <p:cNvSpPr/>
            <p:nvPr/>
          </p:nvSpPr>
          <p:spPr>
            <a:xfrm flipH="false" flipV="false" rot="0">
              <a:off x="0" y="0"/>
              <a:ext cx="1948095" cy="362273"/>
            </a:xfrm>
            <a:custGeom>
              <a:avLst/>
              <a:gdLst/>
              <a:ahLst/>
              <a:cxnLst/>
              <a:rect r="r" b="b" t="t" l="l"/>
              <a:pathLst>
                <a:path h="362273" w="1948095">
                  <a:moveTo>
                    <a:pt x="28260" y="0"/>
                  </a:moveTo>
                  <a:lnTo>
                    <a:pt x="1919835" y="0"/>
                  </a:lnTo>
                  <a:cubicBezTo>
                    <a:pt x="1927330" y="0"/>
                    <a:pt x="1934518" y="2977"/>
                    <a:pt x="1939818" y="8277"/>
                  </a:cubicBezTo>
                  <a:cubicBezTo>
                    <a:pt x="1945118" y="13577"/>
                    <a:pt x="1948095" y="20765"/>
                    <a:pt x="1948095" y="28260"/>
                  </a:cubicBezTo>
                  <a:lnTo>
                    <a:pt x="1948095" y="334013"/>
                  </a:lnTo>
                  <a:cubicBezTo>
                    <a:pt x="1948095" y="341508"/>
                    <a:pt x="1945118" y="348696"/>
                    <a:pt x="1939818" y="353996"/>
                  </a:cubicBezTo>
                  <a:cubicBezTo>
                    <a:pt x="1934518" y="359296"/>
                    <a:pt x="1927330" y="362273"/>
                    <a:pt x="1919835" y="362273"/>
                  </a:cubicBezTo>
                  <a:lnTo>
                    <a:pt x="28260" y="362273"/>
                  </a:lnTo>
                  <a:cubicBezTo>
                    <a:pt x="12653" y="362273"/>
                    <a:pt x="0" y="349621"/>
                    <a:pt x="0" y="334013"/>
                  </a:cubicBezTo>
                  <a:lnTo>
                    <a:pt x="0" y="28260"/>
                  </a:lnTo>
                  <a:cubicBezTo>
                    <a:pt x="0" y="12653"/>
                    <a:pt x="12653" y="0"/>
                    <a:pt x="28260" y="0"/>
                  </a:cubicBezTo>
                  <a:close/>
                </a:path>
              </a:pathLst>
            </a:custGeom>
            <a:solidFill>
              <a:srgbClr val="162233"/>
            </a:solidFill>
            <a:ln w="19050" cap="rnd">
              <a:solidFill>
                <a:srgbClr val="FFFFFF"/>
              </a:solidFill>
              <a:prstDash val="solid"/>
              <a:round/>
            </a:ln>
          </p:spPr>
        </p:sp>
        <p:sp>
          <p:nvSpPr>
            <p:cNvPr name="TextBox 10" id="10"/>
            <p:cNvSpPr txBox="true"/>
            <p:nvPr/>
          </p:nvSpPr>
          <p:spPr>
            <a:xfrm>
              <a:off x="0" y="47625"/>
              <a:ext cx="1948095" cy="314648"/>
            </a:xfrm>
            <a:prstGeom prst="rect">
              <a:avLst/>
            </a:prstGeom>
          </p:spPr>
          <p:txBody>
            <a:bodyPr anchor="ctr" rtlCol="false" tIns="50800" lIns="50800" bIns="50800" rIns="50800"/>
            <a:lstStyle/>
            <a:p>
              <a:pPr algn="ctr">
                <a:lnSpc>
                  <a:spcPts val="1924"/>
                </a:lnSpc>
              </a:pPr>
            </a:p>
          </p:txBody>
        </p:sp>
      </p:grpSp>
      <p:sp>
        <p:nvSpPr>
          <p:cNvPr name="TextBox 11" id="11"/>
          <p:cNvSpPr txBox="true"/>
          <p:nvPr/>
        </p:nvSpPr>
        <p:spPr>
          <a:xfrm rot="0">
            <a:off x="8916146" y="2063197"/>
            <a:ext cx="6254926" cy="458187"/>
          </a:xfrm>
          <a:prstGeom prst="rect">
            <a:avLst/>
          </a:prstGeom>
        </p:spPr>
        <p:txBody>
          <a:bodyPr anchor="t" rtlCol="false" tIns="0" lIns="0" bIns="0" rIns="0">
            <a:spAutoFit/>
          </a:bodyPr>
          <a:lstStyle/>
          <a:p>
            <a:pPr algn="l">
              <a:lnSpc>
                <a:spcPts val="1750"/>
              </a:lnSpc>
            </a:pPr>
            <a:r>
              <a:rPr lang="en-US" sz="1902" b="true">
                <a:solidFill>
                  <a:srgbClr val="FFFFFF"/>
                </a:solidFill>
                <a:latin typeface="Montserrat Bold"/>
                <a:ea typeface="Montserrat Bold"/>
                <a:cs typeface="Montserrat Bold"/>
                <a:sym typeface="Montserrat Bold"/>
              </a:rPr>
              <a:t>   1. HOW HAVE HOME PRICES CHANGED IN MAJOR U.S. METRO AREAS FROM 2018 TO 2023?</a:t>
            </a:r>
          </a:p>
        </p:txBody>
      </p:sp>
      <p:grpSp>
        <p:nvGrpSpPr>
          <p:cNvPr name="Group 12" id="12"/>
          <p:cNvGrpSpPr/>
          <p:nvPr/>
        </p:nvGrpSpPr>
        <p:grpSpPr>
          <a:xfrm rot="0">
            <a:off x="8345273" y="3502567"/>
            <a:ext cx="7396673" cy="1372619"/>
            <a:chOff x="0" y="0"/>
            <a:chExt cx="1948095" cy="361513"/>
          </a:xfrm>
        </p:grpSpPr>
        <p:sp>
          <p:nvSpPr>
            <p:cNvPr name="Freeform 13" id="13"/>
            <p:cNvSpPr/>
            <p:nvPr/>
          </p:nvSpPr>
          <p:spPr>
            <a:xfrm flipH="false" flipV="false" rot="0">
              <a:off x="0" y="0"/>
              <a:ext cx="1948095" cy="361513"/>
            </a:xfrm>
            <a:custGeom>
              <a:avLst/>
              <a:gdLst/>
              <a:ahLst/>
              <a:cxnLst/>
              <a:rect r="r" b="b" t="t" l="l"/>
              <a:pathLst>
                <a:path h="361513" w="1948095">
                  <a:moveTo>
                    <a:pt x="28260" y="0"/>
                  </a:moveTo>
                  <a:lnTo>
                    <a:pt x="1919835" y="0"/>
                  </a:lnTo>
                  <a:cubicBezTo>
                    <a:pt x="1927330" y="0"/>
                    <a:pt x="1934518" y="2977"/>
                    <a:pt x="1939818" y="8277"/>
                  </a:cubicBezTo>
                  <a:cubicBezTo>
                    <a:pt x="1945118" y="13577"/>
                    <a:pt x="1948095" y="20765"/>
                    <a:pt x="1948095" y="28260"/>
                  </a:cubicBezTo>
                  <a:lnTo>
                    <a:pt x="1948095" y="333253"/>
                  </a:lnTo>
                  <a:cubicBezTo>
                    <a:pt x="1948095" y="348860"/>
                    <a:pt x="1935443" y="361513"/>
                    <a:pt x="1919835" y="361513"/>
                  </a:cubicBezTo>
                  <a:lnTo>
                    <a:pt x="28260" y="361513"/>
                  </a:lnTo>
                  <a:cubicBezTo>
                    <a:pt x="20765" y="361513"/>
                    <a:pt x="13577" y="358536"/>
                    <a:pt x="8277" y="353236"/>
                  </a:cubicBezTo>
                  <a:cubicBezTo>
                    <a:pt x="2977" y="347936"/>
                    <a:pt x="0" y="340748"/>
                    <a:pt x="0" y="333253"/>
                  </a:cubicBezTo>
                  <a:lnTo>
                    <a:pt x="0" y="28260"/>
                  </a:lnTo>
                  <a:cubicBezTo>
                    <a:pt x="0" y="12653"/>
                    <a:pt x="12653" y="0"/>
                    <a:pt x="28260" y="0"/>
                  </a:cubicBezTo>
                  <a:close/>
                </a:path>
              </a:pathLst>
            </a:custGeom>
            <a:solidFill>
              <a:srgbClr val="162233"/>
            </a:solidFill>
            <a:ln w="19050" cap="rnd">
              <a:solidFill>
                <a:srgbClr val="FFFFFF"/>
              </a:solidFill>
              <a:prstDash val="solid"/>
              <a:round/>
            </a:ln>
          </p:spPr>
        </p:sp>
        <p:sp>
          <p:nvSpPr>
            <p:cNvPr name="TextBox 14" id="14"/>
            <p:cNvSpPr txBox="true"/>
            <p:nvPr/>
          </p:nvSpPr>
          <p:spPr>
            <a:xfrm>
              <a:off x="0" y="47625"/>
              <a:ext cx="1948095" cy="313888"/>
            </a:xfrm>
            <a:prstGeom prst="rect">
              <a:avLst/>
            </a:prstGeom>
          </p:spPr>
          <p:txBody>
            <a:bodyPr anchor="ctr" rtlCol="false" tIns="50800" lIns="50800" bIns="50800" rIns="50800"/>
            <a:lstStyle/>
            <a:p>
              <a:pPr algn="ctr">
                <a:lnSpc>
                  <a:spcPts val="1924"/>
                </a:lnSpc>
              </a:pPr>
            </a:p>
          </p:txBody>
        </p:sp>
      </p:grpSp>
      <p:sp>
        <p:nvSpPr>
          <p:cNvPr name="TextBox 15" id="15"/>
          <p:cNvSpPr txBox="true"/>
          <p:nvPr/>
        </p:nvSpPr>
        <p:spPr>
          <a:xfrm rot="0">
            <a:off x="8916146" y="3983596"/>
            <a:ext cx="6254926" cy="458187"/>
          </a:xfrm>
          <a:prstGeom prst="rect">
            <a:avLst/>
          </a:prstGeom>
        </p:spPr>
        <p:txBody>
          <a:bodyPr anchor="t" rtlCol="false" tIns="0" lIns="0" bIns="0" rIns="0">
            <a:spAutoFit/>
          </a:bodyPr>
          <a:lstStyle/>
          <a:p>
            <a:pPr algn="l">
              <a:lnSpc>
                <a:spcPts val="1750"/>
              </a:lnSpc>
            </a:pPr>
            <a:r>
              <a:rPr lang="en-US" sz="1902" b="true">
                <a:solidFill>
                  <a:srgbClr val="FFFFFF"/>
                </a:solidFill>
                <a:latin typeface="Montserrat Bold"/>
                <a:ea typeface="Montserrat Bold"/>
                <a:cs typeface="Montserrat Bold"/>
                <a:sym typeface="Montserrat Bold"/>
              </a:rPr>
              <a:t>   2. WHICH METRO AREAS EXPERIENCED THE FASTEST GROWTH IN HOME VALUES?</a:t>
            </a:r>
          </a:p>
        </p:txBody>
      </p:sp>
      <p:sp>
        <p:nvSpPr>
          <p:cNvPr name="TextBox 16" id="16"/>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Freeform 17" id="17"/>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4"/>
            <a:stretch>
              <a:fillRect l="0" t="0" r="0" b="0"/>
            </a:stretch>
          </a:blipFill>
        </p:spPr>
      </p:sp>
      <p:sp>
        <p:nvSpPr>
          <p:cNvPr name="TextBox 18" id="18"/>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9" id="19"/>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grpSp>
        <p:nvGrpSpPr>
          <p:cNvPr name="Group 20" id="20"/>
          <p:cNvGrpSpPr/>
          <p:nvPr/>
        </p:nvGrpSpPr>
        <p:grpSpPr>
          <a:xfrm rot="0">
            <a:off x="8345273" y="5418111"/>
            <a:ext cx="7396673" cy="1372619"/>
            <a:chOff x="0" y="0"/>
            <a:chExt cx="1948095" cy="361513"/>
          </a:xfrm>
        </p:grpSpPr>
        <p:sp>
          <p:nvSpPr>
            <p:cNvPr name="Freeform 21" id="21"/>
            <p:cNvSpPr/>
            <p:nvPr/>
          </p:nvSpPr>
          <p:spPr>
            <a:xfrm flipH="false" flipV="false" rot="0">
              <a:off x="0" y="0"/>
              <a:ext cx="1948095" cy="361513"/>
            </a:xfrm>
            <a:custGeom>
              <a:avLst/>
              <a:gdLst/>
              <a:ahLst/>
              <a:cxnLst/>
              <a:rect r="r" b="b" t="t" l="l"/>
              <a:pathLst>
                <a:path h="361513" w="1948095">
                  <a:moveTo>
                    <a:pt x="28260" y="0"/>
                  </a:moveTo>
                  <a:lnTo>
                    <a:pt x="1919835" y="0"/>
                  </a:lnTo>
                  <a:cubicBezTo>
                    <a:pt x="1927330" y="0"/>
                    <a:pt x="1934518" y="2977"/>
                    <a:pt x="1939818" y="8277"/>
                  </a:cubicBezTo>
                  <a:cubicBezTo>
                    <a:pt x="1945118" y="13577"/>
                    <a:pt x="1948095" y="20765"/>
                    <a:pt x="1948095" y="28260"/>
                  </a:cubicBezTo>
                  <a:lnTo>
                    <a:pt x="1948095" y="333253"/>
                  </a:lnTo>
                  <a:cubicBezTo>
                    <a:pt x="1948095" y="348860"/>
                    <a:pt x="1935443" y="361513"/>
                    <a:pt x="1919835" y="361513"/>
                  </a:cubicBezTo>
                  <a:lnTo>
                    <a:pt x="28260" y="361513"/>
                  </a:lnTo>
                  <a:cubicBezTo>
                    <a:pt x="20765" y="361513"/>
                    <a:pt x="13577" y="358536"/>
                    <a:pt x="8277" y="353236"/>
                  </a:cubicBezTo>
                  <a:cubicBezTo>
                    <a:pt x="2977" y="347936"/>
                    <a:pt x="0" y="340748"/>
                    <a:pt x="0" y="333253"/>
                  </a:cubicBezTo>
                  <a:lnTo>
                    <a:pt x="0" y="28260"/>
                  </a:lnTo>
                  <a:cubicBezTo>
                    <a:pt x="0" y="12653"/>
                    <a:pt x="12653" y="0"/>
                    <a:pt x="28260" y="0"/>
                  </a:cubicBezTo>
                  <a:close/>
                </a:path>
              </a:pathLst>
            </a:custGeom>
            <a:solidFill>
              <a:srgbClr val="162233"/>
            </a:solidFill>
            <a:ln w="19050" cap="rnd">
              <a:solidFill>
                <a:srgbClr val="FFFFFF"/>
              </a:solidFill>
              <a:prstDash val="solid"/>
              <a:round/>
            </a:ln>
          </p:spPr>
        </p:sp>
        <p:sp>
          <p:nvSpPr>
            <p:cNvPr name="TextBox 22" id="22"/>
            <p:cNvSpPr txBox="true"/>
            <p:nvPr/>
          </p:nvSpPr>
          <p:spPr>
            <a:xfrm>
              <a:off x="0" y="47625"/>
              <a:ext cx="1948095" cy="313888"/>
            </a:xfrm>
            <a:prstGeom prst="rect">
              <a:avLst/>
            </a:prstGeom>
          </p:spPr>
          <p:txBody>
            <a:bodyPr anchor="ctr" rtlCol="false" tIns="50800" lIns="50800" bIns="50800" rIns="50800"/>
            <a:lstStyle/>
            <a:p>
              <a:pPr algn="ctr">
                <a:lnSpc>
                  <a:spcPts val="1924"/>
                </a:lnSpc>
              </a:pPr>
            </a:p>
          </p:txBody>
        </p:sp>
      </p:grpSp>
      <p:sp>
        <p:nvSpPr>
          <p:cNvPr name="TextBox 23" id="23"/>
          <p:cNvSpPr txBox="true"/>
          <p:nvPr/>
        </p:nvSpPr>
        <p:spPr>
          <a:xfrm rot="0">
            <a:off x="8916146" y="5680065"/>
            <a:ext cx="6254926" cy="896337"/>
          </a:xfrm>
          <a:prstGeom prst="rect">
            <a:avLst/>
          </a:prstGeom>
        </p:spPr>
        <p:txBody>
          <a:bodyPr anchor="t" rtlCol="false" tIns="0" lIns="0" bIns="0" rIns="0">
            <a:spAutoFit/>
          </a:bodyPr>
          <a:lstStyle/>
          <a:p>
            <a:pPr algn="l">
              <a:lnSpc>
                <a:spcPts val="1750"/>
              </a:lnSpc>
            </a:pPr>
            <a:r>
              <a:rPr lang="en-US" sz="1902" b="true">
                <a:solidFill>
                  <a:srgbClr val="FFFFFF"/>
                </a:solidFill>
                <a:latin typeface="Montserrat Bold"/>
                <a:ea typeface="Montserrat Bold"/>
                <a:cs typeface="Montserrat Bold"/>
                <a:sym typeface="Montserrat Bold"/>
              </a:rPr>
              <a:t>   3. WHAT EXTERNAL FACTORS—SUCH AS UNEMPLOYMENT, INCOME LEVELS, AND TAX RATES—ARE MOST STRONGLY ASSOCIATED WITH PRICE SHIFTS?</a:t>
            </a:r>
          </a:p>
        </p:txBody>
      </p:sp>
      <p:grpSp>
        <p:nvGrpSpPr>
          <p:cNvPr name="Group 24" id="24"/>
          <p:cNvGrpSpPr/>
          <p:nvPr/>
        </p:nvGrpSpPr>
        <p:grpSpPr>
          <a:xfrm rot="0">
            <a:off x="8345273" y="7333656"/>
            <a:ext cx="7396673" cy="1372619"/>
            <a:chOff x="0" y="0"/>
            <a:chExt cx="1948095" cy="361513"/>
          </a:xfrm>
        </p:grpSpPr>
        <p:sp>
          <p:nvSpPr>
            <p:cNvPr name="Freeform 25" id="25"/>
            <p:cNvSpPr/>
            <p:nvPr/>
          </p:nvSpPr>
          <p:spPr>
            <a:xfrm flipH="false" flipV="false" rot="0">
              <a:off x="0" y="0"/>
              <a:ext cx="1948095" cy="361513"/>
            </a:xfrm>
            <a:custGeom>
              <a:avLst/>
              <a:gdLst/>
              <a:ahLst/>
              <a:cxnLst/>
              <a:rect r="r" b="b" t="t" l="l"/>
              <a:pathLst>
                <a:path h="361513" w="1948095">
                  <a:moveTo>
                    <a:pt x="28260" y="0"/>
                  </a:moveTo>
                  <a:lnTo>
                    <a:pt x="1919835" y="0"/>
                  </a:lnTo>
                  <a:cubicBezTo>
                    <a:pt x="1927330" y="0"/>
                    <a:pt x="1934518" y="2977"/>
                    <a:pt x="1939818" y="8277"/>
                  </a:cubicBezTo>
                  <a:cubicBezTo>
                    <a:pt x="1945118" y="13577"/>
                    <a:pt x="1948095" y="20765"/>
                    <a:pt x="1948095" y="28260"/>
                  </a:cubicBezTo>
                  <a:lnTo>
                    <a:pt x="1948095" y="333253"/>
                  </a:lnTo>
                  <a:cubicBezTo>
                    <a:pt x="1948095" y="348860"/>
                    <a:pt x="1935443" y="361513"/>
                    <a:pt x="1919835" y="361513"/>
                  </a:cubicBezTo>
                  <a:lnTo>
                    <a:pt x="28260" y="361513"/>
                  </a:lnTo>
                  <a:cubicBezTo>
                    <a:pt x="20765" y="361513"/>
                    <a:pt x="13577" y="358536"/>
                    <a:pt x="8277" y="353236"/>
                  </a:cubicBezTo>
                  <a:cubicBezTo>
                    <a:pt x="2977" y="347936"/>
                    <a:pt x="0" y="340748"/>
                    <a:pt x="0" y="333253"/>
                  </a:cubicBezTo>
                  <a:lnTo>
                    <a:pt x="0" y="28260"/>
                  </a:lnTo>
                  <a:cubicBezTo>
                    <a:pt x="0" y="12653"/>
                    <a:pt x="12653" y="0"/>
                    <a:pt x="28260" y="0"/>
                  </a:cubicBezTo>
                  <a:close/>
                </a:path>
              </a:pathLst>
            </a:custGeom>
            <a:solidFill>
              <a:srgbClr val="162233"/>
            </a:solidFill>
            <a:ln w="19050" cap="rnd">
              <a:solidFill>
                <a:srgbClr val="FFFFFF"/>
              </a:solidFill>
              <a:prstDash val="solid"/>
              <a:round/>
            </a:ln>
          </p:spPr>
        </p:sp>
        <p:sp>
          <p:nvSpPr>
            <p:cNvPr name="TextBox 26" id="26"/>
            <p:cNvSpPr txBox="true"/>
            <p:nvPr/>
          </p:nvSpPr>
          <p:spPr>
            <a:xfrm>
              <a:off x="0" y="47625"/>
              <a:ext cx="1948095" cy="313888"/>
            </a:xfrm>
            <a:prstGeom prst="rect">
              <a:avLst/>
            </a:prstGeom>
          </p:spPr>
          <p:txBody>
            <a:bodyPr anchor="ctr" rtlCol="false" tIns="50800" lIns="50800" bIns="50800" rIns="50800"/>
            <a:lstStyle/>
            <a:p>
              <a:pPr algn="ctr">
                <a:lnSpc>
                  <a:spcPts val="1924"/>
                </a:lnSpc>
              </a:pPr>
            </a:p>
          </p:txBody>
        </p:sp>
      </p:grpSp>
      <p:sp>
        <p:nvSpPr>
          <p:cNvPr name="TextBox 27" id="27"/>
          <p:cNvSpPr txBox="true"/>
          <p:nvPr/>
        </p:nvSpPr>
        <p:spPr>
          <a:xfrm rot="0">
            <a:off x="8916146" y="7814684"/>
            <a:ext cx="6254926" cy="458187"/>
          </a:xfrm>
          <a:prstGeom prst="rect">
            <a:avLst/>
          </a:prstGeom>
        </p:spPr>
        <p:txBody>
          <a:bodyPr anchor="t" rtlCol="false" tIns="0" lIns="0" bIns="0" rIns="0">
            <a:spAutoFit/>
          </a:bodyPr>
          <a:lstStyle/>
          <a:p>
            <a:pPr algn="l">
              <a:lnSpc>
                <a:spcPts val="1750"/>
              </a:lnSpc>
            </a:pPr>
            <a:r>
              <a:rPr lang="en-US" sz="1902" b="true">
                <a:solidFill>
                  <a:srgbClr val="FFFFFF"/>
                </a:solidFill>
                <a:latin typeface="Montserrat Bold"/>
                <a:ea typeface="Montserrat Bold"/>
                <a:cs typeface="Montserrat Bold"/>
                <a:sym typeface="Montserrat Bold"/>
              </a:rPr>
              <a:t> 4. CAN WE BUILD RELIABLE 3-YEAR FORECASTS FOR HOME VALUES ACROSS KEY METRO AREAS?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sp>
        <p:nvSpPr>
          <p:cNvPr name="Freeform 5" id="5"/>
          <p:cNvSpPr/>
          <p:nvPr/>
        </p:nvSpPr>
        <p:spPr>
          <a:xfrm flipH="false" flipV="false" rot="0">
            <a:off x="1985061" y="2441194"/>
            <a:ext cx="5244802" cy="5827558"/>
          </a:xfrm>
          <a:custGeom>
            <a:avLst/>
            <a:gdLst/>
            <a:ahLst/>
            <a:cxnLst/>
            <a:rect r="r" b="b" t="t" l="l"/>
            <a:pathLst>
              <a:path h="5827558" w="5244802">
                <a:moveTo>
                  <a:pt x="0" y="0"/>
                </a:moveTo>
                <a:lnTo>
                  <a:pt x="5244802" y="0"/>
                </a:lnTo>
                <a:lnTo>
                  <a:pt x="5244802" y="5827558"/>
                </a:lnTo>
                <a:lnTo>
                  <a:pt x="0" y="582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50738" y="4836651"/>
            <a:ext cx="7315200" cy="3136392"/>
          </a:xfrm>
          <a:custGeom>
            <a:avLst/>
            <a:gdLst/>
            <a:ahLst/>
            <a:cxnLst/>
            <a:rect r="r" b="b" t="t" l="l"/>
            <a:pathLst>
              <a:path h="3136392" w="7315200">
                <a:moveTo>
                  <a:pt x="0" y="0"/>
                </a:moveTo>
                <a:lnTo>
                  <a:pt x="7315200" y="0"/>
                </a:lnTo>
                <a:lnTo>
                  <a:pt x="7315200" y="3136392"/>
                </a:lnTo>
                <a:lnTo>
                  <a:pt x="0" y="3136392"/>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8506902" y="2367423"/>
            <a:ext cx="5307015" cy="838131"/>
            <a:chOff x="0" y="0"/>
            <a:chExt cx="1397732" cy="220742"/>
          </a:xfrm>
        </p:grpSpPr>
        <p:sp>
          <p:nvSpPr>
            <p:cNvPr name="Freeform 8" id="8"/>
            <p:cNvSpPr/>
            <p:nvPr/>
          </p:nvSpPr>
          <p:spPr>
            <a:xfrm flipH="false" flipV="false" rot="0">
              <a:off x="0" y="0"/>
              <a:ext cx="1397732" cy="220742"/>
            </a:xfrm>
            <a:custGeom>
              <a:avLst/>
              <a:gdLst/>
              <a:ahLst/>
              <a:cxnLst/>
              <a:rect r="r" b="b" t="t" l="l"/>
              <a:pathLst>
                <a:path h="220742" w="1397732">
                  <a:moveTo>
                    <a:pt x="39388" y="0"/>
                  </a:moveTo>
                  <a:lnTo>
                    <a:pt x="1358345" y="0"/>
                  </a:lnTo>
                  <a:cubicBezTo>
                    <a:pt x="1380098" y="0"/>
                    <a:pt x="1397732" y="17635"/>
                    <a:pt x="1397732" y="39388"/>
                  </a:cubicBezTo>
                  <a:lnTo>
                    <a:pt x="1397732" y="181354"/>
                  </a:lnTo>
                  <a:cubicBezTo>
                    <a:pt x="1397732" y="203108"/>
                    <a:pt x="1380098" y="220742"/>
                    <a:pt x="1358345" y="220742"/>
                  </a:cubicBezTo>
                  <a:lnTo>
                    <a:pt x="39388" y="220742"/>
                  </a:lnTo>
                  <a:cubicBezTo>
                    <a:pt x="17635" y="220742"/>
                    <a:pt x="0" y="203108"/>
                    <a:pt x="0" y="181354"/>
                  </a:cubicBezTo>
                  <a:lnTo>
                    <a:pt x="0" y="39388"/>
                  </a:lnTo>
                  <a:cubicBezTo>
                    <a:pt x="0" y="17635"/>
                    <a:pt x="17635" y="0"/>
                    <a:pt x="39388"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9" id="9"/>
            <p:cNvSpPr txBox="true"/>
            <p:nvPr/>
          </p:nvSpPr>
          <p:spPr>
            <a:xfrm>
              <a:off x="0" y="47625"/>
              <a:ext cx="1397732" cy="173117"/>
            </a:xfrm>
            <a:prstGeom prst="rect">
              <a:avLst/>
            </a:prstGeom>
          </p:spPr>
          <p:txBody>
            <a:bodyPr anchor="ctr" rtlCol="false" tIns="50800" lIns="50800" bIns="50800" rIns="50800"/>
            <a:lstStyle/>
            <a:p>
              <a:pPr algn="l">
                <a:lnSpc>
                  <a:spcPts val="1924"/>
                </a:lnSpc>
              </a:pPr>
            </a:p>
          </p:txBody>
        </p:sp>
      </p:grpSp>
      <p:sp>
        <p:nvSpPr>
          <p:cNvPr name="TextBox 10" id="10"/>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005</a:t>
            </a:r>
          </a:p>
        </p:txBody>
      </p:sp>
      <p:sp>
        <p:nvSpPr>
          <p:cNvPr name="TextBox 11" id="11"/>
          <p:cNvSpPr txBox="true"/>
          <p:nvPr/>
        </p:nvSpPr>
        <p:spPr>
          <a:xfrm rot="0">
            <a:off x="8506902" y="1286442"/>
            <a:ext cx="6255008"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Data Sources</a:t>
            </a:r>
          </a:p>
        </p:txBody>
      </p:sp>
      <p:sp>
        <p:nvSpPr>
          <p:cNvPr name="TextBox 12" id="12"/>
          <p:cNvSpPr txBox="true"/>
          <p:nvPr/>
        </p:nvSpPr>
        <p:spPr>
          <a:xfrm rot="0">
            <a:off x="8915951" y="2690744"/>
            <a:ext cx="4488917" cy="239112"/>
          </a:xfrm>
          <a:prstGeom prst="rect">
            <a:avLst/>
          </a:prstGeom>
        </p:spPr>
        <p:txBody>
          <a:bodyPr anchor="t" rtlCol="false" tIns="0" lIns="0" bIns="0" rIns="0">
            <a:spAutoFit/>
          </a:bodyPr>
          <a:lstStyle/>
          <a:p>
            <a:pPr algn="l">
              <a:lnSpc>
                <a:spcPts val="1750"/>
              </a:lnSpc>
            </a:pPr>
            <a:r>
              <a:rPr lang="en-US" sz="1902" b="true">
                <a:solidFill>
                  <a:srgbClr val="FFFFFF"/>
                </a:solidFill>
                <a:latin typeface="Montserrat Bold"/>
                <a:ea typeface="Montserrat Bold"/>
                <a:cs typeface="Montserrat Bold"/>
                <a:sym typeface="Montserrat Bold"/>
              </a:rPr>
              <a:t>HOUSING MARKET DATA (ZILLOW)</a:t>
            </a:r>
          </a:p>
        </p:txBody>
      </p:sp>
      <p:sp>
        <p:nvSpPr>
          <p:cNvPr name="TextBox 13" id="13"/>
          <p:cNvSpPr txBox="true"/>
          <p:nvPr/>
        </p:nvSpPr>
        <p:spPr>
          <a:xfrm rot="0">
            <a:off x="8506902" y="3481778"/>
            <a:ext cx="8368625" cy="877973"/>
          </a:xfrm>
          <a:prstGeom prst="rect">
            <a:avLst/>
          </a:prstGeom>
        </p:spPr>
        <p:txBody>
          <a:bodyPr anchor="t" rtlCol="false" tIns="0" lIns="0" bIns="0" rIns="0">
            <a:spAutoFit/>
          </a:bodyPr>
          <a:lstStyle/>
          <a:p>
            <a:pPr algn="l">
              <a:lnSpc>
                <a:spcPts val="1794"/>
              </a:lnSpc>
            </a:pPr>
            <a:r>
              <a:rPr lang="en-US" sz="1631">
                <a:solidFill>
                  <a:srgbClr val="FFFFFF"/>
                </a:solidFill>
                <a:latin typeface="Montserrat"/>
                <a:ea typeface="Montserrat"/>
                <a:cs typeface="Montserrat"/>
                <a:sym typeface="Montserrat"/>
              </a:rPr>
              <a:t>Downloaded datasets covering:</a:t>
            </a:r>
          </a:p>
          <a:p>
            <a:pPr algn="l">
              <a:lnSpc>
                <a:spcPts val="1794"/>
              </a:lnSpc>
            </a:pPr>
            <a:r>
              <a:rPr lang="en-US" sz="1631">
                <a:solidFill>
                  <a:srgbClr val="FFFFFF"/>
                </a:solidFill>
                <a:latin typeface="Montserrat"/>
                <a:ea typeface="Montserrat"/>
                <a:cs typeface="Montserrat"/>
                <a:sym typeface="Montserrat"/>
              </a:rPr>
              <a:t> – ZHVI (Zillow Home Value Index)</a:t>
            </a:r>
          </a:p>
          <a:p>
            <a:pPr algn="l">
              <a:lnSpc>
                <a:spcPts val="1794"/>
              </a:lnSpc>
            </a:pPr>
            <a:r>
              <a:rPr lang="en-US" sz="1631">
                <a:solidFill>
                  <a:srgbClr val="FFFFFF"/>
                </a:solidFill>
                <a:latin typeface="Montserrat"/>
                <a:ea typeface="Montserrat"/>
                <a:cs typeface="Montserrat"/>
                <a:sym typeface="Montserrat"/>
              </a:rPr>
              <a:t> – Inventory of homes</a:t>
            </a:r>
          </a:p>
          <a:p>
            <a:pPr algn="l">
              <a:lnSpc>
                <a:spcPts val="1794"/>
              </a:lnSpc>
            </a:pPr>
            <a:r>
              <a:rPr lang="en-US" sz="1631">
                <a:solidFill>
                  <a:srgbClr val="FFFFFF"/>
                </a:solidFill>
                <a:latin typeface="Montserrat"/>
                <a:ea typeface="Montserrat"/>
                <a:cs typeface="Montserrat"/>
                <a:sym typeface="Montserrat"/>
              </a:rPr>
              <a:t> – Sales of single-family residences</a:t>
            </a:r>
          </a:p>
        </p:txBody>
      </p:sp>
      <p:grpSp>
        <p:nvGrpSpPr>
          <p:cNvPr name="Group 14" id="14"/>
          <p:cNvGrpSpPr/>
          <p:nvPr/>
        </p:nvGrpSpPr>
        <p:grpSpPr>
          <a:xfrm rot="0">
            <a:off x="8506902" y="4616926"/>
            <a:ext cx="5307015" cy="838131"/>
            <a:chOff x="0" y="0"/>
            <a:chExt cx="1397732" cy="220742"/>
          </a:xfrm>
        </p:grpSpPr>
        <p:sp>
          <p:nvSpPr>
            <p:cNvPr name="Freeform 15" id="15"/>
            <p:cNvSpPr/>
            <p:nvPr/>
          </p:nvSpPr>
          <p:spPr>
            <a:xfrm flipH="false" flipV="false" rot="0">
              <a:off x="0" y="0"/>
              <a:ext cx="1397732" cy="220742"/>
            </a:xfrm>
            <a:custGeom>
              <a:avLst/>
              <a:gdLst/>
              <a:ahLst/>
              <a:cxnLst/>
              <a:rect r="r" b="b" t="t" l="l"/>
              <a:pathLst>
                <a:path h="220742" w="1397732">
                  <a:moveTo>
                    <a:pt x="39388" y="0"/>
                  </a:moveTo>
                  <a:lnTo>
                    <a:pt x="1358345" y="0"/>
                  </a:lnTo>
                  <a:cubicBezTo>
                    <a:pt x="1380098" y="0"/>
                    <a:pt x="1397732" y="17635"/>
                    <a:pt x="1397732" y="39388"/>
                  </a:cubicBezTo>
                  <a:lnTo>
                    <a:pt x="1397732" y="181354"/>
                  </a:lnTo>
                  <a:cubicBezTo>
                    <a:pt x="1397732" y="203108"/>
                    <a:pt x="1380098" y="220742"/>
                    <a:pt x="1358345" y="220742"/>
                  </a:cubicBezTo>
                  <a:lnTo>
                    <a:pt x="39388" y="220742"/>
                  </a:lnTo>
                  <a:cubicBezTo>
                    <a:pt x="17635" y="220742"/>
                    <a:pt x="0" y="203108"/>
                    <a:pt x="0" y="181354"/>
                  </a:cubicBezTo>
                  <a:lnTo>
                    <a:pt x="0" y="39388"/>
                  </a:lnTo>
                  <a:cubicBezTo>
                    <a:pt x="0" y="17635"/>
                    <a:pt x="17635" y="0"/>
                    <a:pt x="39388"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16" id="16"/>
            <p:cNvSpPr txBox="true"/>
            <p:nvPr/>
          </p:nvSpPr>
          <p:spPr>
            <a:xfrm>
              <a:off x="0" y="47625"/>
              <a:ext cx="1397732" cy="173117"/>
            </a:xfrm>
            <a:prstGeom prst="rect">
              <a:avLst/>
            </a:prstGeom>
          </p:spPr>
          <p:txBody>
            <a:bodyPr anchor="ctr" rtlCol="false" tIns="50800" lIns="50800" bIns="50800" rIns="50800"/>
            <a:lstStyle/>
            <a:p>
              <a:pPr algn="l">
                <a:lnSpc>
                  <a:spcPts val="1924"/>
                </a:lnSpc>
              </a:pPr>
            </a:p>
          </p:txBody>
        </p:sp>
      </p:grpSp>
      <p:sp>
        <p:nvSpPr>
          <p:cNvPr name="TextBox 17" id="17"/>
          <p:cNvSpPr txBox="true"/>
          <p:nvPr/>
        </p:nvSpPr>
        <p:spPr>
          <a:xfrm rot="0">
            <a:off x="8915951" y="4940248"/>
            <a:ext cx="4488917" cy="239112"/>
          </a:xfrm>
          <a:prstGeom prst="rect">
            <a:avLst/>
          </a:prstGeom>
        </p:spPr>
        <p:txBody>
          <a:bodyPr anchor="t" rtlCol="false" tIns="0" lIns="0" bIns="0" rIns="0">
            <a:spAutoFit/>
          </a:bodyPr>
          <a:lstStyle/>
          <a:p>
            <a:pPr algn="l">
              <a:lnSpc>
                <a:spcPts val="1750"/>
              </a:lnSpc>
            </a:pPr>
            <a:r>
              <a:rPr lang="en-US" sz="1902" b="true">
                <a:solidFill>
                  <a:srgbClr val="FFFFFF"/>
                </a:solidFill>
                <a:latin typeface="Montserrat Bold"/>
                <a:ea typeface="Montserrat Bold"/>
                <a:cs typeface="Montserrat Bold"/>
                <a:sym typeface="Montserrat Bold"/>
              </a:rPr>
              <a:t>ECONOMIC INDICATORS (FRED)</a:t>
            </a:r>
          </a:p>
        </p:txBody>
      </p:sp>
      <p:sp>
        <p:nvSpPr>
          <p:cNvPr name="TextBox 18" id="18"/>
          <p:cNvSpPr txBox="true"/>
          <p:nvPr/>
        </p:nvSpPr>
        <p:spPr>
          <a:xfrm rot="0">
            <a:off x="8506902" y="5731282"/>
            <a:ext cx="8368625" cy="877973"/>
          </a:xfrm>
          <a:prstGeom prst="rect">
            <a:avLst/>
          </a:prstGeom>
        </p:spPr>
        <p:txBody>
          <a:bodyPr anchor="t" rtlCol="false" tIns="0" lIns="0" bIns="0" rIns="0">
            <a:spAutoFit/>
          </a:bodyPr>
          <a:lstStyle/>
          <a:p>
            <a:pPr algn="l">
              <a:lnSpc>
                <a:spcPts val="1794"/>
              </a:lnSpc>
            </a:pPr>
            <a:r>
              <a:rPr lang="en-US" sz="1631">
                <a:solidFill>
                  <a:srgbClr val="FFFFFF"/>
                </a:solidFill>
                <a:latin typeface="Montserrat"/>
                <a:ea typeface="Montserrat"/>
                <a:cs typeface="Montserrat"/>
                <a:sym typeface="Montserrat"/>
              </a:rPr>
              <a:t>Pulled via API:</a:t>
            </a:r>
          </a:p>
          <a:p>
            <a:pPr algn="l">
              <a:lnSpc>
                <a:spcPts val="1794"/>
              </a:lnSpc>
            </a:pPr>
            <a:r>
              <a:rPr lang="en-US" sz="1631">
                <a:solidFill>
                  <a:srgbClr val="FFFFFF"/>
                </a:solidFill>
                <a:latin typeface="Montserrat"/>
                <a:ea typeface="Montserrat"/>
                <a:cs typeface="Montserrat"/>
                <a:sym typeface="Montserrat"/>
              </a:rPr>
              <a:t> – Median household income</a:t>
            </a:r>
          </a:p>
          <a:p>
            <a:pPr algn="l">
              <a:lnSpc>
                <a:spcPts val="1794"/>
              </a:lnSpc>
            </a:pPr>
            <a:r>
              <a:rPr lang="en-US" sz="1631">
                <a:solidFill>
                  <a:srgbClr val="FFFFFF"/>
                </a:solidFill>
                <a:latin typeface="Montserrat"/>
                <a:ea typeface="Montserrat"/>
                <a:cs typeface="Montserrat"/>
                <a:sym typeface="Montserrat"/>
              </a:rPr>
              <a:t> – Unemployment rate</a:t>
            </a:r>
          </a:p>
          <a:p>
            <a:pPr algn="l">
              <a:lnSpc>
                <a:spcPts val="1794"/>
              </a:lnSpc>
            </a:pPr>
            <a:r>
              <a:rPr lang="en-US" sz="1631">
                <a:solidFill>
                  <a:srgbClr val="FFFFFF"/>
                </a:solidFill>
                <a:latin typeface="Montserrat"/>
                <a:ea typeface="Montserrat"/>
                <a:cs typeface="Montserrat"/>
                <a:sym typeface="Montserrat"/>
              </a:rPr>
              <a:t> – Population estimates</a:t>
            </a:r>
          </a:p>
        </p:txBody>
      </p:sp>
      <p:sp>
        <p:nvSpPr>
          <p:cNvPr name="TextBox 19" id="19"/>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Freeform 20" id="20"/>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6"/>
            <a:stretch>
              <a:fillRect l="0" t="0" r="0" b="0"/>
            </a:stretch>
          </a:blipFill>
        </p:spPr>
      </p:sp>
      <p:sp>
        <p:nvSpPr>
          <p:cNvPr name="TextBox 21" id="21"/>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22" id="22"/>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grpSp>
        <p:nvGrpSpPr>
          <p:cNvPr name="Group 23" id="23"/>
          <p:cNvGrpSpPr/>
          <p:nvPr/>
        </p:nvGrpSpPr>
        <p:grpSpPr>
          <a:xfrm rot="0">
            <a:off x="8506902" y="6866430"/>
            <a:ext cx="5307015" cy="838131"/>
            <a:chOff x="0" y="0"/>
            <a:chExt cx="1397732" cy="220742"/>
          </a:xfrm>
        </p:grpSpPr>
        <p:sp>
          <p:nvSpPr>
            <p:cNvPr name="Freeform 24" id="24"/>
            <p:cNvSpPr/>
            <p:nvPr/>
          </p:nvSpPr>
          <p:spPr>
            <a:xfrm flipH="false" flipV="false" rot="0">
              <a:off x="0" y="0"/>
              <a:ext cx="1397732" cy="220742"/>
            </a:xfrm>
            <a:custGeom>
              <a:avLst/>
              <a:gdLst/>
              <a:ahLst/>
              <a:cxnLst/>
              <a:rect r="r" b="b" t="t" l="l"/>
              <a:pathLst>
                <a:path h="220742" w="1397732">
                  <a:moveTo>
                    <a:pt x="39388" y="0"/>
                  </a:moveTo>
                  <a:lnTo>
                    <a:pt x="1358345" y="0"/>
                  </a:lnTo>
                  <a:cubicBezTo>
                    <a:pt x="1380098" y="0"/>
                    <a:pt x="1397732" y="17635"/>
                    <a:pt x="1397732" y="39388"/>
                  </a:cubicBezTo>
                  <a:lnTo>
                    <a:pt x="1397732" y="181354"/>
                  </a:lnTo>
                  <a:cubicBezTo>
                    <a:pt x="1397732" y="203108"/>
                    <a:pt x="1380098" y="220742"/>
                    <a:pt x="1358345" y="220742"/>
                  </a:cubicBezTo>
                  <a:lnTo>
                    <a:pt x="39388" y="220742"/>
                  </a:lnTo>
                  <a:cubicBezTo>
                    <a:pt x="17635" y="220742"/>
                    <a:pt x="0" y="203108"/>
                    <a:pt x="0" y="181354"/>
                  </a:cubicBezTo>
                  <a:lnTo>
                    <a:pt x="0" y="39388"/>
                  </a:lnTo>
                  <a:cubicBezTo>
                    <a:pt x="0" y="17635"/>
                    <a:pt x="17635" y="0"/>
                    <a:pt x="39388"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25" id="25"/>
            <p:cNvSpPr txBox="true"/>
            <p:nvPr/>
          </p:nvSpPr>
          <p:spPr>
            <a:xfrm>
              <a:off x="0" y="47625"/>
              <a:ext cx="1397732" cy="173117"/>
            </a:xfrm>
            <a:prstGeom prst="rect">
              <a:avLst/>
            </a:prstGeom>
          </p:spPr>
          <p:txBody>
            <a:bodyPr anchor="ctr" rtlCol="false" tIns="50800" lIns="50800" bIns="50800" rIns="50800"/>
            <a:lstStyle/>
            <a:p>
              <a:pPr algn="l">
                <a:lnSpc>
                  <a:spcPts val="1924"/>
                </a:lnSpc>
              </a:pPr>
            </a:p>
          </p:txBody>
        </p:sp>
      </p:grpSp>
      <p:sp>
        <p:nvSpPr>
          <p:cNvPr name="TextBox 26" id="26"/>
          <p:cNvSpPr txBox="true"/>
          <p:nvPr/>
        </p:nvSpPr>
        <p:spPr>
          <a:xfrm rot="0">
            <a:off x="8915951" y="7189752"/>
            <a:ext cx="4488917" cy="239112"/>
          </a:xfrm>
          <a:prstGeom prst="rect">
            <a:avLst/>
          </a:prstGeom>
        </p:spPr>
        <p:txBody>
          <a:bodyPr anchor="t" rtlCol="false" tIns="0" lIns="0" bIns="0" rIns="0">
            <a:spAutoFit/>
          </a:bodyPr>
          <a:lstStyle/>
          <a:p>
            <a:pPr algn="l">
              <a:lnSpc>
                <a:spcPts val="1750"/>
              </a:lnSpc>
            </a:pPr>
            <a:r>
              <a:rPr lang="en-US" sz="1902" b="true">
                <a:solidFill>
                  <a:srgbClr val="FFFFFF"/>
                </a:solidFill>
                <a:latin typeface="Montserrat Bold"/>
                <a:ea typeface="Montserrat Bold"/>
                <a:cs typeface="Montserrat Bold"/>
                <a:sym typeface="Montserrat Bold"/>
              </a:rPr>
              <a:t>TAX DATA (OPENICPSR)</a:t>
            </a:r>
          </a:p>
        </p:txBody>
      </p:sp>
      <p:sp>
        <p:nvSpPr>
          <p:cNvPr name="TextBox 27" id="27"/>
          <p:cNvSpPr txBox="true"/>
          <p:nvPr/>
        </p:nvSpPr>
        <p:spPr>
          <a:xfrm rot="0">
            <a:off x="8506902" y="7980785"/>
            <a:ext cx="8368625" cy="877973"/>
          </a:xfrm>
          <a:prstGeom prst="rect">
            <a:avLst/>
          </a:prstGeom>
        </p:spPr>
        <p:txBody>
          <a:bodyPr anchor="t" rtlCol="false" tIns="0" lIns="0" bIns="0" rIns="0">
            <a:spAutoFit/>
          </a:bodyPr>
          <a:lstStyle/>
          <a:p>
            <a:pPr algn="l">
              <a:lnSpc>
                <a:spcPts val="1794"/>
              </a:lnSpc>
            </a:pPr>
            <a:r>
              <a:rPr lang="en-US" sz="1631">
                <a:solidFill>
                  <a:srgbClr val="FFFFFF"/>
                </a:solidFill>
                <a:latin typeface="Montserrat"/>
                <a:ea typeface="Montserrat"/>
                <a:cs typeface="Montserrat"/>
                <a:sym typeface="Montserrat"/>
              </a:rPr>
              <a:t>Downloaded panel dataset with:</a:t>
            </a:r>
          </a:p>
          <a:p>
            <a:pPr algn="l">
              <a:lnSpc>
                <a:spcPts val="1794"/>
              </a:lnSpc>
            </a:pPr>
            <a:r>
              <a:rPr lang="en-US" sz="1631">
                <a:solidFill>
                  <a:srgbClr val="FFFFFF"/>
                </a:solidFill>
                <a:latin typeface="Montserrat"/>
                <a:ea typeface="Montserrat"/>
                <a:cs typeface="Montserrat"/>
                <a:sym typeface="Montserrat"/>
              </a:rPr>
              <a:t> – State/local sales tax</a:t>
            </a:r>
          </a:p>
          <a:p>
            <a:pPr algn="l">
              <a:lnSpc>
                <a:spcPts val="1794"/>
              </a:lnSpc>
            </a:pPr>
            <a:r>
              <a:rPr lang="en-US" sz="1631">
                <a:solidFill>
                  <a:srgbClr val="FFFFFF"/>
                </a:solidFill>
                <a:latin typeface="Montserrat"/>
                <a:ea typeface="Montserrat"/>
                <a:cs typeface="Montserrat"/>
                <a:sym typeface="Montserrat"/>
              </a:rPr>
              <a:t> – Income tax rates</a:t>
            </a:r>
          </a:p>
          <a:p>
            <a:pPr algn="l">
              <a:lnSpc>
                <a:spcPts val="1794"/>
              </a:lnSpc>
            </a:pPr>
            <a:r>
              <a:rPr lang="en-US" sz="1631">
                <a:solidFill>
                  <a:srgbClr val="FFFFFF"/>
                </a:solidFill>
                <a:latin typeface="Montserrat"/>
                <a:ea typeface="Montserrat"/>
                <a:cs typeface="Montserrat"/>
                <a:sym typeface="Montserrat"/>
              </a:rPr>
              <a:t> – Property tax estimates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7566955" y="3972900"/>
            <a:ext cx="283152" cy="1018351"/>
            <a:chOff x="0" y="0"/>
            <a:chExt cx="74575" cy="268208"/>
          </a:xfrm>
        </p:grpSpPr>
        <p:sp>
          <p:nvSpPr>
            <p:cNvPr name="Freeform 6" id="6"/>
            <p:cNvSpPr/>
            <p:nvPr/>
          </p:nvSpPr>
          <p:spPr>
            <a:xfrm flipH="false" flipV="false" rot="0">
              <a:off x="0" y="0"/>
              <a:ext cx="74575" cy="268208"/>
            </a:xfrm>
            <a:custGeom>
              <a:avLst/>
              <a:gdLst/>
              <a:ahLst/>
              <a:cxnLst/>
              <a:rect r="r" b="b" t="t" l="l"/>
              <a:pathLst>
                <a:path h="268208" w="74575">
                  <a:moveTo>
                    <a:pt x="0" y="0"/>
                  </a:moveTo>
                  <a:lnTo>
                    <a:pt x="74575" y="0"/>
                  </a:lnTo>
                  <a:lnTo>
                    <a:pt x="74575" y="268208"/>
                  </a:lnTo>
                  <a:lnTo>
                    <a:pt x="0" y="268208"/>
                  </a:lnTo>
                  <a:close/>
                </a:path>
              </a:pathLst>
            </a:custGeom>
            <a:gradFill rotWithShape="true">
              <a:gsLst>
                <a:gs pos="0">
                  <a:srgbClr val="62A8E3">
                    <a:alpha val="0"/>
                  </a:srgbClr>
                </a:gs>
                <a:gs pos="100000">
                  <a:srgbClr val="3B27C6">
                    <a:alpha val="100000"/>
                  </a:srgbClr>
                </a:gs>
              </a:gsLst>
              <a:lin ang="5400000"/>
            </a:gradFill>
          </p:spPr>
        </p:sp>
        <p:sp>
          <p:nvSpPr>
            <p:cNvPr name="TextBox 7" id="7"/>
            <p:cNvSpPr txBox="true"/>
            <p:nvPr/>
          </p:nvSpPr>
          <p:spPr>
            <a:xfrm>
              <a:off x="0" y="47625"/>
              <a:ext cx="74575" cy="220583"/>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1371991" y="2001002"/>
            <a:ext cx="5584676" cy="6284995"/>
          </a:xfrm>
          <a:custGeom>
            <a:avLst/>
            <a:gdLst/>
            <a:ahLst/>
            <a:cxnLst/>
            <a:rect r="r" b="b" t="t" l="l"/>
            <a:pathLst>
              <a:path h="6284995" w="5584676">
                <a:moveTo>
                  <a:pt x="0" y="0"/>
                </a:moveTo>
                <a:lnTo>
                  <a:pt x="5584676" y="0"/>
                </a:lnTo>
                <a:lnTo>
                  <a:pt x="5584676" y="6284996"/>
                </a:lnTo>
                <a:lnTo>
                  <a:pt x="0" y="6284996"/>
                </a:lnTo>
                <a:lnTo>
                  <a:pt x="0" y="0"/>
                </a:lnTo>
                <a:close/>
              </a:path>
            </a:pathLst>
          </a:custGeom>
          <a:blipFill>
            <a:blip r:embed="rId2"/>
            <a:stretch>
              <a:fillRect l="0" t="0" r="0" b="0"/>
            </a:stretch>
          </a:blipFill>
        </p:spPr>
      </p:sp>
      <p:sp>
        <p:nvSpPr>
          <p:cNvPr name="TextBox 9" id="9"/>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006</a:t>
            </a:r>
          </a:p>
        </p:txBody>
      </p:sp>
      <p:sp>
        <p:nvSpPr>
          <p:cNvPr name="TextBox 10" id="10"/>
          <p:cNvSpPr txBox="true"/>
          <p:nvPr/>
        </p:nvSpPr>
        <p:spPr>
          <a:xfrm rot="0">
            <a:off x="7566955" y="2858997"/>
            <a:ext cx="8204643"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Dataset Overview</a:t>
            </a:r>
          </a:p>
        </p:txBody>
      </p:sp>
      <p:sp>
        <p:nvSpPr>
          <p:cNvPr name="TextBox 11" id="11"/>
          <p:cNvSpPr txBox="true"/>
          <p:nvPr/>
        </p:nvSpPr>
        <p:spPr>
          <a:xfrm rot="0">
            <a:off x="8295469" y="4162151"/>
            <a:ext cx="8368625" cy="658898"/>
          </a:xfrm>
          <a:prstGeom prst="rect">
            <a:avLst/>
          </a:prstGeom>
        </p:spPr>
        <p:txBody>
          <a:bodyPr anchor="t" rtlCol="false" tIns="0" lIns="0" bIns="0" rIns="0">
            <a:spAutoFit/>
          </a:bodyPr>
          <a:lstStyle/>
          <a:p>
            <a:pPr algn="l">
              <a:lnSpc>
                <a:spcPts val="1794"/>
              </a:lnSpc>
            </a:pPr>
            <a:r>
              <a:rPr lang="en-US" sz="1631" b="true">
                <a:solidFill>
                  <a:srgbClr val="FFFFFF"/>
                </a:solidFill>
                <a:latin typeface="Montserrat Bold"/>
                <a:ea typeface="Montserrat Bold"/>
                <a:cs typeface="Montserrat Bold"/>
                <a:sym typeface="Montserrat Bold"/>
              </a:rPr>
              <a:t>Time Frame</a:t>
            </a:r>
          </a:p>
          <a:p>
            <a:pPr algn="l">
              <a:lnSpc>
                <a:spcPts val="1794"/>
              </a:lnSpc>
            </a:pPr>
            <a:r>
              <a:rPr lang="en-US" sz="1631">
                <a:solidFill>
                  <a:srgbClr val="FFFFFF"/>
                </a:solidFill>
                <a:latin typeface="Montserrat"/>
                <a:ea typeface="Montserrat"/>
                <a:cs typeface="Montserrat"/>
                <a:sym typeface="Montserrat"/>
              </a:rPr>
              <a:t> The dataset spans from January 2018 to December 2026,</a:t>
            </a:r>
            <a:r>
              <a:rPr lang="en-US" sz="1631">
                <a:solidFill>
                  <a:srgbClr val="FFFFFF"/>
                </a:solidFill>
                <a:latin typeface="Montserrat"/>
                <a:ea typeface="Montserrat"/>
                <a:cs typeface="Montserrat"/>
                <a:sym typeface="Montserrat"/>
              </a:rPr>
              <a:t> including 5-years of historical data and machine-learning-based 3-year forecasts.</a:t>
            </a:r>
          </a:p>
        </p:txBody>
      </p:sp>
      <p:sp>
        <p:nvSpPr>
          <p:cNvPr name="TextBox 12" id="12"/>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Freeform 13" id="13"/>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3"/>
            <a:stretch>
              <a:fillRect l="0" t="0" r="0" b="0"/>
            </a:stretch>
          </a:blipFill>
        </p:spPr>
      </p:sp>
      <p:sp>
        <p:nvSpPr>
          <p:cNvPr name="TextBox 14" id="14"/>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5" id="15"/>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grpSp>
        <p:nvGrpSpPr>
          <p:cNvPr name="Group 16" id="16"/>
          <p:cNvGrpSpPr/>
          <p:nvPr/>
        </p:nvGrpSpPr>
        <p:grpSpPr>
          <a:xfrm rot="0">
            <a:off x="7566955" y="5277001"/>
            <a:ext cx="283152" cy="1018351"/>
            <a:chOff x="0" y="0"/>
            <a:chExt cx="74575" cy="268208"/>
          </a:xfrm>
        </p:grpSpPr>
        <p:sp>
          <p:nvSpPr>
            <p:cNvPr name="Freeform 17" id="17"/>
            <p:cNvSpPr/>
            <p:nvPr/>
          </p:nvSpPr>
          <p:spPr>
            <a:xfrm flipH="false" flipV="false" rot="0">
              <a:off x="0" y="0"/>
              <a:ext cx="74575" cy="268208"/>
            </a:xfrm>
            <a:custGeom>
              <a:avLst/>
              <a:gdLst/>
              <a:ahLst/>
              <a:cxnLst/>
              <a:rect r="r" b="b" t="t" l="l"/>
              <a:pathLst>
                <a:path h="268208" w="74575">
                  <a:moveTo>
                    <a:pt x="0" y="0"/>
                  </a:moveTo>
                  <a:lnTo>
                    <a:pt x="74575" y="0"/>
                  </a:lnTo>
                  <a:lnTo>
                    <a:pt x="74575" y="268208"/>
                  </a:lnTo>
                  <a:lnTo>
                    <a:pt x="0" y="268208"/>
                  </a:lnTo>
                  <a:close/>
                </a:path>
              </a:pathLst>
            </a:custGeom>
            <a:gradFill rotWithShape="true">
              <a:gsLst>
                <a:gs pos="0">
                  <a:srgbClr val="62A8E3">
                    <a:alpha val="0"/>
                  </a:srgbClr>
                </a:gs>
                <a:gs pos="100000">
                  <a:srgbClr val="3B27C6">
                    <a:alpha val="100000"/>
                  </a:srgbClr>
                </a:gs>
              </a:gsLst>
              <a:lin ang="5400000"/>
            </a:gradFill>
          </p:spPr>
        </p:sp>
        <p:sp>
          <p:nvSpPr>
            <p:cNvPr name="TextBox 18" id="18"/>
            <p:cNvSpPr txBox="true"/>
            <p:nvPr/>
          </p:nvSpPr>
          <p:spPr>
            <a:xfrm>
              <a:off x="0" y="47625"/>
              <a:ext cx="74575" cy="220583"/>
            </a:xfrm>
            <a:prstGeom prst="rect">
              <a:avLst/>
            </a:prstGeom>
          </p:spPr>
          <p:txBody>
            <a:bodyPr anchor="ctr" rtlCol="false" tIns="50800" lIns="50800" bIns="50800" rIns="50800"/>
            <a:lstStyle/>
            <a:p>
              <a:pPr algn="ctr">
                <a:lnSpc>
                  <a:spcPts val="1924"/>
                </a:lnSpc>
              </a:pPr>
            </a:p>
          </p:txBody>
        </p:sp>
      </p:grpSp>
      <p:sp>
        <p:nvSpPr>
          <p:cNvPr name="TextBox 19" id="19"/>
          <p:cNvSpPr txBox="true"/>
          <p:nvPr/>
        </p:nvSpPr>
        <p:spPr>
          <a:xfrm rot="0">
            <a:off x="8295469" y="5466253"/>
            <a:ext cx="8368625" cy="658898"/>
          </a:xfrm>
          <a:prstGeom prst="rect">
            <a:avLst/>
          </a:prstGeom>
        </p:spPr>
        <p:txBody>
          <a:bodyPr anchor="t" rtlCol="false" tIns="0" lIns="0" bIns="0" rIns="0">
            <a:spAutoFit/>
          </a:bodyPr>
          <a:lstStyle/>
          <a:p>
            <a:pPr algn="l">
              <a:lnSpc>
                <a:spcPts val="1794"/>
              </a:lnSpc>
            </a:pPr>
            <a:r>
              <a:rPr lang="en-US" sz="1631" b="true">
                <a:solidFill>
                  <a:srgbClr val="FFFFFF"/>
                </a:solidFill>
                <a:latin typeface="Montserrat Bold"/>
                <a:ea typeface="Montserrat Bold"/>
                <a:cs typeface="Montserrat Bold"/>
                <a:sym typeface="Montserrat Bold"/>
              </a:rPr>
              <a:t>Geographic Coverage</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49 major U.S. metro</a:t>
            </a:r>
            <a:r>
              <a:rPr lang="en-US" sz="1631">
                <a:solidFill>
                  <a:srgbClr val="FFFFFF"/>
                </a:solidFill>
                <a:latin typeface="Montserrat"/>
                <a:ea typeface="Montserrat"/>
                <a:cs typeface="Montserrat"/>
                <a:sym typeface="Montserrat"/>
              </a:rPr>
              <a:t> areas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United States national average (for baseline comparison)</a:t>
            </a:r>
          </a:p>
        </p:txBody>
      </p:sp>
      <p:grpSp>
        <p:nvGrpSpPr>
          <p:cNvPr name="Group 20" id="20"/>
          <p:cNvGrpSpPr/>
          <p:nvPr/>
        </p:nvGrpSpPr>
        <p:grpSpPr>
          <a:xfrm rot="0">
            <a:off x="7566955" y="6581102"/>
            <a:ext cx="283152" cy="1018351"/>
            <a:chOff x="0" y="0"/>
            <a:chExt cx="74575" cy="268208"/>
          </a:xfrm>
        </p:grpSpPr>
        <p:sp>
          <p:nvSpPr>
            <p:cNvPr name="Freeform 21" id="21"/>
            <p:cNvSpPr/>
            <p:nvPr/>
          </p:nvSpPr>
          <p:spPr>
            <a:xfrm flipH="false" flipV="false" rot="0">
              <a:off x="0" y="0"/>
              <a:ext cx="74575" cy="268208"/>
            </a:xfrm>
            <a:custGeom>
              <a:avLst/>
              <a:gdLst/>
              <a:ahLst/>
              <a:cxnLst/>
              <a:rect r="r" b="b" t="t" l="l"/>
              <a:pathLst>
                <a:path h="268208" w="74575">
                  <a:moveTo>
                    <a:pt x="0" y="0"/>
                  </a:moveTo>
                  <a:lnTo>
                    <a:pt x="74575" y="0"/>
                  </a:lnTo>
                  <a:lnTo>
                    <a:pt x="74575" y="268208"/>
                  </a:lnTo>
                  <a:lnTo>
                    <a:pt x="0" y="268208"/>
                  </a:lnTo>
                  <a:close/>
                </a:path>
              </a:pathLst>
            </a:custGeom>
            <a:gradFill rotWithShape="true">
              <a:gsLst>
                <a:gs pos="0">
                  <a:srgbClr val="62A8E3">
                    <a:alpha val="0"/>
                  </a:srgbClr>
                </a:gs>
                <a:gs pos="100000">
                  <a:srgbClr val="3B27C6">
                    <a:alpha val="100000"/>
                  </a:srgbClr>
                </a:gs>
              </a:gsLst>
              <a:lin ang="5400000"/>
            </a:gradFill>
          </p:spPr>
        </p:sp>
        <p:sp>
          <p:nvSpPr>
            <p:cNvPr name="TextBox 22" id="22"/>
            <p:cNvSpPr txBox="true"/>
            <p:nvPr/>
          </p:nvSpPr>
          <p:spPr>
            <a:xfrm>
              <a:off x="0" y="47625"/>
              <a:ext cx="74575" cy="220583"/>
            </a:xfrm>
            <a:prstGeom prst="rect">
              <a:avLst/>
            </a:prstGeom>
          </p:spPr>
          <p:txBody>
            <a:bodyPr anchor="ctr" rtlCol="false" tIns="50800" lIns="50800" bIns="50800" rIns="50800"/>
            <a:lstStyle/>
            <a:p>
              <a:pPr algn="ctr">
                <a:lnSpc>
                  <a:spcPts val="1924"/>
                </a:lnSpc>
              </a:pPr>
            </a:p>
          </p:txBody>
        </p:sp>
      </p:grpSp>
      <p:sp>
        <p:nvSpPr>
          <p:cNvPr name="TextBox 23" id="23"/>
          <p:cNvSpPr txBox="true"/>
          <p:nvPr/>
        </p:nvSpPr>
        <p:spPr>
          <a:xfrm rot="0">
            <a:off x="8295469" y="6770354"/>
            <a:ext cx="8368625" cy="658898"/>
          </a:xfrm>
          <a:prstGeom prst="rect">
            <a:avLst/>
          </a:prstGeom>
        </p:spPr>
        <p:txBody>
          <a:bodyPr anchor="t" rtlCol="false" tIns="0" lIns="0" bIns="0" rIns="0">
            <a:spAutoFit/>
          </a:bodyPr>
          <a:lstStyle/>
          <a:p>
            <a:pPr algn="l">
              <a:lnSpc>
                <a:spcPts val="1794"/>
              </a:lnSpc>
            </a:pPr>
            <a:r>
              <a:rPr lang="en-US" sz="1631" b="true">
                <a:solidFill>
                  <a:srgbClr val="FFFFFF"/>
                </a:solidFill>
                <a:latin typeface="Montserrat Bold"/>
                <a:ea typeface="Montserrat Bold"/>
                <a:cs typeface="Montserrat Bold"/>
                <a:sym typeface="Montserrat Bold"/>
              </a:rPr>
              <a:t>Granularity</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Data is</a:t>
            </a:r>
            <a:r>
              <a:rPr lang="en-US" sz="1631">
                <a:solidFill>
                  <a:srgbClr val="FFFFFF"/>
                </a:solidFill>
                <a:latin typeface="Montserrat"/>
                <a:ea typeface="Montserrat"/>
                <a:cs typeface="Montserrat"/>
                <a:sym typeface="Montserrat"/>
              </a:rPr>
              <a:t> aggregated at a monthly level</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Ensures consistency across different sources and indicators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2127511" y="5362102"/>
            <a:ext cx="283152" cy="1018351"/>
            <a:chOff x="0" y="0"/>
            <a:chExt cx="74575" cy="268208"/>
          </a:xfrm>
        </p:grpSpPr>
        <p:sp>
          <p:nvSpPr>
            <p:cNvPr name="Freeform 6" id="6"/>
            <p:cNvSpPr/>
            <p:nvPr/>
          </p:nvSpPr>
          <p:spPr>
            <a:xfrm flipH="false" flipV="false" rot="0">
              <a:off x="0" y="0"/>
              <a:ext cx="74575" cy="268208"/>
            </a:xfrm>
            <a:custGeom>
              <a:avLst/>
              <a:gdLst/>
              <a:ahLst/>
              <a:cxnLst/>
              <a:rect r="r" b="b" t="t" l="l"/>
              <a:pathLst>
                <a:path h="268208" w="74575">
                  <a:moveTo>
                    <a:pt x="0" y="0"/>
                  </a:moveTo>
                  <a:lnTo>
                    <a:pt x="74575" y="0"/>
                  </a:lnTo>
                  <a:lnTo>
                    <a:pt x="74575" y="268208"/>
                  </a:lnTo>
                  <a:lnTo>
                    <a:pt x="0" y="268208"/>
                  </a:lnTo>
                  <a:close/>
                </a:path>
              </a:pathLst>
            </a:custGeom>
            <a:gradFill rotWithShape="true">
              <a:gsLst>
                <a:gs pos="0">
                  <a:srgbClr val="62A8E3">
                    <a:alpha val="0"/>
                  </a:srgbClr>
                </a:gs>
                <a:gs pos="100000">
                  <a:srgbClr val="3B27C6">
                    <a:alpha val="100000"/>
                  </a:srgbClr>
                </a:gs>
              </a:gsLst>
              <a:lin ang="5400000"/>
            </a:gradFill>
          </p:spPr>
        </p:sp>
        <p:sp>
          <p:nvSpPr>
            <p:cNvPr name="TextBox 7" id="7"/>
            <p:cNvSpPr txBox="true"/>
            <p:nvPr/>
          </p:nvSpPr>
          <p:spPr>
            <a:xfrm>
              <a:off x="0" y="47625"/>
              <a:ext cx="74575" cy="220583"/>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12290666" y="2569559"/>
            <a:ext cx="5480058" cy="5448091"/>
          </a:xfrm>
          <a:custGeom>
            <a:avLst/>
            <a:gdLst/>
            <a:ahLst/>
            <a:cxnLst/>
            <a:rect r="r" b="b" t="t" l="l"/>
            <a:pathLst>
              <a:path h="5448091" w="5480058">
                <a:moveTo>
                  <a:pt x="0" y="0"/>
                </a:moveTo>
                <a:lnTo>
                  <a:pt x="5480059" y="0"/>
                </a:lnTo>
                <a:lnTo>
                  <a:pt x="5480059" y="5448092"/>
                </a:lnTo>
                <a:lnTo>
                  <a:pt x="0" y="5448092"/>
                </a:lnTo>
                <a:lnTo>
                  <a:pt x="0" y="0"/>
                </a:lnTo>
                <a:close/>
              </a:path>
            </a:pathLst>
          </a:custGeom>
          <a:blipFill>
            <a:blip r:embed="rId2"/>
            <a:stretch>
              <a:fillRect l="0" t="0" r="0" b="0"/>
            </a:stretch>
          </a:blipFill>
        </p:spPr>
      </p:sp>
      <p:sp>
        <p:nvSpPr>
          <p:cNvPr name="TextBox 9" id="9"/>
          <p:cNvSpPr txBox="true"/>
          <p:nvPr/>
        </p:nvSpPr>
        <p:spPr>
          <a:xfrm rot="0">
            <a:off x="15507472" y="9185878"/>
            <a:ext cx="1751828" cy="197325"/>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007</a:t>
            </a:r>
          </a:p>
        </p:txBody>
      </p:sp>
      <p:sp>
        <p:nvSpPr>
          <p:cNvPr name="TextBox 10" id="10"/>
          <p:cNvSpPr txBox="true"/>
          <p:nvPr/>
        </p:nvSpPr>
        <p:spPr>
          <a:xfrm rot="0">
            <a:off x="2148126" y="3371899"/>
            <a:ext cx="9097139"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1. Trends Overview</a:t>
            </a:r>
          </a:p>
        </p:txBody>
      </p:sp>
      <p:sp>
        <p:nvSpPr>
          <p:cNvPr name="TextBox 11" id="11"/>
          <p:cNvSpPr txBox="true"/>
          <p:nvPr/>
        </p:nvSpPr>
        <p:spPr>
          <a:xfrm rot="0">
            <a:off x="2876640" y="4675053"/>
            <a:ext cx="8368625" cy="2411498"/>
          </a:xfrm>
          <a:prstGeom prst="rect">
            <a:avLst/>
          </a:prstGeom>
        </p:spPr>
        <p:txBody>
          <a:bodyPr anchor="t" rtlCol="false" tIns="0" lIns="0" bIns="0" rIns="0">
            <a:spAutoFit/>
          </a:bodyPr>
          <a:lstStyle/>
          <a:p>
            <a:pPr algn="l">
              <a:lnSpc>
                <a:spcPts val="1794"/>
              </a:lnSpc>
            </a:pPr>
            <a:r>
              <a:rPr lang="en-US" sz="1631">
                <a:solidFill>
                  <a:srgbClr val="FFFFFF"/>
                </a:solidFill>
                <a:latin typeface="Montserrat"/>
                <a:ea typeface="Montserrat"/>
                <a:cs typeface="Montserrat"/>
                <a:sym typeface="Montserrat"/>
              </a:rPr>
              <a:t>Understanding the trajectory of U.S. home values is crucial for homeowners, investors, and policymakers alike.</a:t>
            </a:r>
          </a:p>
          <a:p>
            <a:pPr algn="l">
              <a:lnSpc>
                <a:spcPts val="1794"/>
              </a:lnSpc>
            </a:pPr>
          </a:p>
          <a:p>
            <a:pPr algn="l">
              <a:lnSpc>
                <a:spcPts val="1794"/>
              </a:lnSpc>
            </a:pPr>
            <a:r>
              <a:rPr lang="en-US" sz="1631">
                <a:solidFill>
                  <a:srgbClr val="FFFFFF"/>
                </a:solidFill>
                <a:latin typeface="Montserrat"/>
                <a:ea typeface="Montserrat"/>
                <a:cs typeface="Montserrat"/>
                <a:sym typeface="Montserrat"/>
              </a:rPr>
              <a:t> In this section, we uncover:</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The national growth in home prices from 2018 to 2023</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Which metro areas have experienced the most significant changes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Reg</a:t>
            </a:r>
            <a:r>
              <a:rPr lang="en-US" sz="1631">
                <a:solidFill>
                  <a:srgbClr val="FFFFFF"/>
                </a:solidFill>
                <a:latin typeface="Montserrat"/>
                <a:ea typeface="Montserrat"/>
                <a:cs typeface="Montserrat"/>
                <a:sym typeface="Montserrat"/>
              </a:rPr>
              <a:t>ional differences and cyclical market patterns</a:t>
            </a:r>
          </a:p>
          <a:p>
            <a:pPr algn="l">
              <a:lnSpc>
                <a:spcPts val="1794"/>
              </a:lnSpc>
            </a:pPr>
          </a:p>
          <a:p>
            <a:pPr algn="l">
              <a:lnSpc>
                <a:spcPts val="1794"/>
              </a:lnSpc>
            </a:pPr>
            <a:r>
              <a:rPr lang="en-US" sz="1631">
                <a:solidFill>
                  <a:srgbClr val="FFFFFF"/>
                </a:solidFill>
                <a:latin typeface="Montserrat"/>
                <a:ea typeface="Montserrat"/>
                <a:cs typeface="Montserrat"/>
                <a:sym typeface="Montserrat"/>
              </a:rPr>
              <a:t>Visual insights will guide us through how the housing market has evolved—and what signals it may hold for the future.</a:t>
            </a:r>
          </a:p>
          <a:p>
            <a:pPr algn="l">
              <a:lnSpc>
                <a:spcPts val="1794"/>
              </a:lnSpc>
            </a:pPr>
          </a:p>
        </p:txBody>
      </p:sp>
      <p:sp>
        <p:nvSpPr>
          <p:cNvPr name="TextBox 12" id="12"/>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Freeform 13" id="13"/>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3"/>
            <a:stretch>
              <a:fillRect l="0" t="0" r="0" b="0"/>
            </a:stretch>
          </a:blipFill>
        </p:spPr>
      </p:sp>
      <p:sp>
        <p:nvSpPr>
          <p:cNvPr name="TextBox 14" id="14"/>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5" id="15"/>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1122964" y="3841859"/>
            <a:ext cx="8422889" cy="3456841"/>
            <a:chOff x="0" y="0"/>
            <a:chExt cx="2218374" cy="910444"/>
          </a:xfrm>
        </p:grpSpPr>
        <p:sp>
          <p:nvSpPr>
            <p:cNvPr name="Freeform 6" id="6"/>
            <p:cNvSpPr/>
            <p:nvPr/>
          </p:nvSpPr>
          <p:spPr>
            <a:xfrm flipH="false" flipV="false" rot="0">
              <a:off x="0" y="0"/>
              <a:ext cx="2218374" cy="910444"/>
            </a:xfrm>
            <a:custGeom>
              <a:avLst/>
              <a:gdLst/>
              <a:ahLst/>
              <a:cxnLst/>
              <a:rect r="r" b="b" t="t" l="l"/>
              <a:pathLst>
                <a:path h="910444" w="2218374">
                  <a:moveTo>
                    <a:pt x="24817" y="0"/>
                  </a:moveTo>
                  <a:lnTo>
                    <a:pt x="2193557" y="0"/>
                  </a:lnTo>
                  <a:cubicBezTo>
                    <a:pt x="2207263" y="0"/>
                    <a:pt x="2218374" y="11111"/>
                    <a:pt x="2218374" y="24817"/>
                  </a:cubicBezTo>
                  <a:lnTo>
                    <a:pt x="2218374" y="885627"/>
                  </a:lnTo>
                  <a:cubicBezTo>
                    <a:pt x="2218374" y="899333"/>
                    <a:pt x="2207263" y="910444"/>
                    <a:pt x="2193557" y="910444"/>
                  </a:cubicBezTo>
                  <a:lnTo>
                    <a:pt x="24817" y="910444"/>
                  </a:lnTo>
                  <a:cubicBezTo>
                    <a:pt x="18235" y="910444"/>
                    <a:pt x="11923" y="907829"/>
                    <a:pt x="7269" y="903175"/>
                  </a:cubicBezTo>
                  <a:cubicBezTo>
                    <a:pt x="2615" y="898521"/>
                    <a:pt x="0" y="892208"/>
                    <a:pt x="0" y="885627"/>
                  </a:cubicBezTo>
                  <a:lnTo>
                    <a:pt x="0" y="24817"/>
                  </a:lnTo>
                  <a:cubicBezTo>
                    <a:pt x="0" y="18235"/>
                    <a:pt x="2615" y="11923"/>
                    <a:pt x="7269" y="7269"/>
                  </a:cubicBezTo>
                  <a:cubicBezTo>
                    <a:pt x="11923" y="2615"/>
                    <a:pt x="18235" y="0"/>
                    <a:pt x="24817"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7" id="7"/>
            <p:cNvSpPr txBox="true"/>
            <p:nvPr/>
          </p:nvSpPr>
          <p:spPr>
            <a:xfrm>
              <a:off x="0" y="47625"/>
              <a:ext cx="2218374" cy="862819"/>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sp>
        <p:nvSpPr>
          <p:cNvPr name="Freeform 9" id="9"/>
          <p:cNvSpPr/>
          <p:nvPr/>
        </p:nvSpPr>
        <p:spPr>
          <a:xfrm flipH="false" flipV="false" rot="0">
            <a:off x="9803504" y="3687691"/>
            <a:ext cx="7455796" cy="3765177"/>
          </a:xfrm>
          <a:custGeom>
            <a:avLst/>
            <a:gdLst/>
            <a:ahLst/>
            <a:cxnLst/>
            <a:rect r="r" b="b" t="t" l="l"/>
            <a:pathLst>
              <a:path h="3765177" w="7455796">
                <a:moveTo>
                  <a:pt x="0" y="0"/>
                </a:moveTo>
                <a:lnTo>
                  <a:pt x="7455796" y="0"/>
                </a:lnTo>
                <a:lnTo>
                  <a:pt x="7455796" y="3765177"/>
                </a:lnTo>
                <a:lnTo>
                  <a:pt x="0" y="3765177"/>
                </a:lnTo>
                <a:lnTo>
                  <a:pt x="0" y="0"/>
                </a:lnTo>
                <a:close/>
              </a:path>
            </a:pathLst>
          </a:custGeom>
          <a:blipFill>
            <a:blip r:embed="rId3"/>
            <a:stretch>
              <a:fillRect l="0" t="0" r="0" b="0"/>
            </a:stretch>
          </a:blipFill>
        </p:spPr>
      </p:sp>
      <p:sp>
        <p:nvSpPr>
          <p:cNvPr name="TextBox 10" id="10"/>
          <p:cNvSpPr txBox="true"/>
          <p:nvPr/>
        </p:nvSpPr>
        <p:spPr>
          <a:xfrm rot="0">
            <a:off x="15507472" y="9185878"/>
            <a:ext cx="1751828" cy="197343"/>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008</a:t>
            </a:r>
          </a:p>
        </p:txBody>
      </p:sp>
      <p:sp>
        <p:nvSpPr>
          <p:cNvPr name="TextBox 11" id="11"/>
          <p:cNvSpPr txBox="true"/>
          <p:nvPr/>
        </p:nvSpPr>
        <p:spPr>
          <a:xfrm rot="0">
            <a:off x="2197801" y="2443752"/>
            <a:ext cx="8837712" cy="823806"/>
          </a:xfrm>
          <a:prstGeom prst="rect">
            <a:avLst/>
          </a:prstGeom>
        </p:spPr>
        <p:txBody>
          <a:bodyPr anchor="t" rtlCol="false" tIns="0" lIns="0" bIns="0" rIns="0">
            <a:spAutoFit/>
          </a:bodyPr>
          <a:lstStyle/>
          <a:p>
            <a:pPr algn="ctr">
              <a:lnSpc>
                <a:spcPts val="6034"/>
              </a:lnSpc>
            </a:pPr>
            <a:r>
              <a:rPr lang="en-US" sz="6559" b="true">
                <a:solidFill>
                  <a:srgbClr val="FFFFFF"/>
                </a:solidFill>
                <a:latin typeface="Montserrat Bold"/>
                <a:ea typeface="Montserrat Bold"/>
                <a:cs typeface="Montserrat Bold"/>
                <a:sym typeface="Montserrat Bold"/>
              </a:rPr>
              <a:t>U.S. ZHVI Over Time</a:t>
            </a:r>
          </a:p>
        </p:txBody>
      </p:sp>
      <p:sp>
        <p:nvSpPr>
          <p:cNvPr name="TextBox 12" id="12"/>
          <p:cNvSpPr txBox="true"/>
          <p:nvPr/>
        </p:nvSpPr>
        <p:spPr>
          <a:xfrm rot="0">
            <a:off x="1848937" y="4154981"/>
            <a:ext cx="7219875" cy="2849648"/>
          </a:xfrm>
          <a:prstGeom prst="rect">
            <a:avLst/>
          </a:prstGeom>
        </p:spPr>
        <p:txBody>
          <a:bodyPr anchor="t" rtlCol="false" tIns="0" lIns="0" bIns="0" rIns="0">
            <a:spAutoFit/>
          </a:bodyPr>
          <a:lstStyle/>
          <a:p>
            <a:pPr algn="l">
              <a:lnSpc>
                <a:spcPts val="1794"/>
              </a:lnSpc>
            </a:pPr>
            <a:r>
              <a:rPr lang="en-US" sz="1631">
                <a:solidFill>
                  <a:srgbClr val="FFFFFF"/>
                </a:solidFill>
                <a:latin typeface="Montserrat"/>
                <a:ea typeface="Montserrat"/>
                <a:cs typeface="Montserrat"/>
                <a:sym typeface="Montserrat"/>
              </a:rPr>
              <a:t>This chart highlights the growth in the Zillow Home Value Index (ZHVI) across the United States from January 2018 through December 2023.</a:t>
            </a:r>
          </a:p>
          <a:p>
            <a:pPr algn="l">
              <a:lnSpc>
                <a:spcPts val="1794"/>
              </a:lnSpc>
            </a:pPr>
          </a:p>
          <a:p>
            <a:pPr algn="l">
              <a:lnSpc>
                <a:spcPts val="1794"/>
              </a:lnSpc>
            </a:pPr>
            <a:r>
              <a:rPr lang="en-US" sz="1631">
                <a:solidFill>
                  <a:srgbClr val="FFFFFF"/>
                </a:solidFill>
                <a:latin typeface="Montserrat"/>
                <a:ea typeface="Montserrat"/>
                <a:cs typeface="Montserrat"/>
                <a:sym typeface="Montserrat"/>
              </a:rPr>
              <a:t>Key observations include:</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A sharp COVID-era price spike in 2020–2021 driven by low interest rates, remote work migration, and supply constraints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A moderation in 2022 due to rising interest rates and inflation</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A stabilization trend in 2023 as the market began to normalize</a:t>
            </a:r>
          </a:p>
          <a:p>
            <a:pPr algn="l">
              <a:lnSpc>
                <a:spcPts val="1794"/>
              </a:lnSpc>
            </a:pPr>
          </a:p>
          <a:p>
            <a:pPr algn="l">
              <a:lnSpc>
                <a:spcPts val="1794"/>
              </a:lnSpc>
            </a:pPr>
            <a:r>
              <a:rPr lang="en-US" sz="1631">
                <a:solidFill>
                  <a:srgbClr val="FFFFFF"/>
                </a:solidFill>
                <a:latin typeface="Montserrat"/>
                <a:ea typeface="Montserrat"/>
                <a:cs typeface="Montserrat"/>
                <a:sym typeface="Montserrat"/>
              </a:rPr>
              <a:t>These national patterns set the foundation for deeper metro-level analysis in the following slides.</a:t>
            </a:r>
          </a:p>
          <a:p>
            <a:pPr algn="l">
              <a:lnSpc>
                <a:spcPts val="1794"/>
              </a:lnSpc>
            </a:pPr>
          </a:p>
        </p:txBody>
      </p:sp>
      <p:sp>
        <p:nvSpPr>
          <p:cNvPr name="TextBox 13" id="13"/>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TextBox 14" id="14"/>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5" id="15"/>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4664">
                <a:alpha val="100000"/>
              </a:srgbClr>
            </a:gs>
            <a:gs pos="100000">
              <a:srgbClr val="07144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48126" y="8931486"/>
            <a:ext cx="99352" cy="451635"/>
            <a:chOff x="0" y="0"/>
            <a:chExt cx="26167" cy="118949"/>
          </a:xfrm>
        </p:grpSpPr>
        <p:sp>
          <p:nvSpPr>
            <p:cNvPr name="Freeform 3" id="3"/>
            <p:cNvSpPr/>
            <p:nvPr/>
          </p:nvSpPr>
          <p:spPr>
            <a:xfrm flipH="false" flipV="false" rot="0">
              <a:off x="0" y="0"/>
              <a:ext cx="26167" cy="118949"/>
            </a:xfrm>
            <a:custGeom>
              <a:avLst/>
              <a:gdLst/>
              <a:ahLst/>
              <a:cxnLst/>
              <a:rect r="r" b="b" t="t" l="l"/>
              <a:pathLst>
                <a:path h="118949" w="26167">
                  <a:moveTo>
                    <a:pt x="0" y="0"/>
                  </a:moveTo>
                  <a:lnTo>
                    <a:pt x="26167" y="0"/>
                  </a:lnTo>
                  <a:lnTo>
                    <a:pt x="26167" y="118949"/>
                  </a:lnTo>
                  <a:lnTo>
                    <a:pt x="0" y="118949"/>
                  </a:lnTo>
                  <a:close/>
                </a:path>
              </a:pathLst>
            </a:custGeom>
            <a:solidFill>
              <a:srgbClr val="B7E6F3"/>
            </a:solidFill>
          </p:spPr>
        </p:sp>
        <p:sp>
          <p:nvSpPr>
            <p:cNvPr name="TextBox 4" id="4"/>
            <p:cNvSpPr txBox="true"/>
            <p:nvPr/>
          </p:nvSpPr>
          <p:spPr>
            <a:xfrm>
              <a:off x="0" y="47625"/>
              <a:ext cx="26167" cy="71324"/>
            </a:xfrm>
            <a:prstGeom prst="rect">
              <a:avLst/>
            </a:prstGeom>
          </p:spPr>
          <p:txBody>
            <a:bodyPr anchor="ctr" rtlCol="false" tIns="50800" lIns="50800" bIns="50800" rIns="50800"/>
            <a:lstStyle/>
            <a:p>
              <a:pPr algn="ctr">
                <a:lnSpc>
                  <a:spcPts val="1924"/>
                </a:lnSpc>
              </a:pPr>
            </a:p>
          </p:txBody>
        </p:sp>
      </p:grpSp>
      <p:grpSp>
        <p:nvGrpSpPr>
          <p:cNvPr name="Group 5" id="5"/>
          <p:cNvGrpSpPr/>
          <p:nvPr/>
        </p:nvGrpSpPr>
        <p:grpSpPr>
          <a:xfrm rot="0">
            <a:off x="1122964" y="3892451"/>
            <a:ext cx="8422889" cy="3318378"/>
            <a:chOff x="0" y="0"/>
            <a:chExt cx="2218374" cy="873976"/>
          </a:xfrm>
        </p:grpSpPr>
        <p:sp>
          <p:nvSpPr>
            <p:cNvPr name="Freeform 6" id="6"/>
            <p:cNvSpPr/>
            <p:nvPr/>
          </p:nvSpPr>
          <p:spPr>
            <a:xfrm flipH="false" flipV="false" rot="0">
              <a:off x="0" y="0"/>
              <a:ext cx="2218374" cy="873976"/>
            </a:xfrm>
            <a:custGeom>
              <a:avLst/>
              <a:gdLst/>
              <a:ahLst/>
              <a:cxnLst/>
              <a:rect r="r" b="b" t="t" l="l"/>
              <a:pathLst>
                <a:path h="873976" w="2218374">
                  <a:moveTo>
                    <a:pt x="24817" y="0"/>
                  </a:moveTo>
                  <a:lnTo>
                    <a:pt x="2193557" y="0"/>
                  </a:lnTo>
                  <a:cubicBezTo>
                    <a:pt x="2207263" y="0"/>
                    <a:pt x="2218374" y="11111"/>
                    <a:pt x="2218374" y="24817"/>
                  </a:cubicBezTo>
                  <a:lnTo>
                    <a:pt x="2218374" y="849159"/>
                  </a:lnTo>
                  <a:cubicBezTo>
                    <a:pt x="2218374" y="855741"/>
                    <a:pt x="2215760" y="862053"/>
                    <a:pt x="2211105" y="866707"/>
                  </a:cubicBezTo>
                  <a:cubicBezTo>
                    <a:pt x="2206451" y="871362"/>
                    <a:pt x="2200139" y="873976"/>
                    <a:pt x="2193557" y="873976"/>
                  </a:cubicBezTo>
                  <a:lnTo>
                    <a:pt x="24817" y="873976"/>
                  </a:lnTo>
                  <a:cubicBezTo>
                    <a:pt x="18235" y="873976"/>
                    <a:pt x="11923" y="871362"/>
                    <a:pt x="7269" y="866707"/>
                  </a:cubicBezTo>
                  <a:cubicBezTo>
                    <a:pt x="2615" y="862053"/>
                    <a:pt x="0" y="855741"/>
                    <a:pt x="0" y="849159"/>
                  </a:cubicBezTo>
                  <a:lnTo>
                    <a:pt x="0" y="24817"/>
                  </a:lnTo>
                  <a:cubicBezTo>
                    <a:pt x="0" y="18235"/>
                    <a:pt x="2615" y="11923"/>
                    <a:pt x="7269" y="7269"/>
                  </a:cubicBezTo>
                  <a:cubicBezTo>
                    <a:pt x="11923" y="2615"/>
                    <a:pt x="18235" y="0"/>
                    <a:pt x="24817" y="0"/>
                  </a:cubicBezTo>
                  <a:close/>
                </a:path>
              </a:pathLst>
            </a:custGeom>
            <a:gradFill rotWithShape="true">
              <a:gsLst>
                <a:gs pos="0">
                  <a:srgbClr val="114664">
                    <a:alpha val="100000"/>
                  </a:srgbClr>
                </a:gs>
                <a:gs pos="100000">
                  <a:srgbClr val="071449">
                    <a:alpha val="100000"/>
                  </a:srgbClr>
                </a:gs>
              </a:gsLst>
              <a:lin ang="0"/>
            </a:gradFill>
            <a:ln w="19050" cap="rnd">
              <a:solidFill>
                <a:srgbClr val="FFFFFF"/>
              </a:solidFill>
              <a:prstDash val="solid"/>
              <a:round/>
            </a:ln>
          </p:spPr>
        </p:sp>
        <p:sp>
          <p:nvSpPr>
            <p:cNvPr name="TextBox 7" id="7"/>
            <p:cNvSpPr txBox="true"/>
            <p:nvPr/>
          </p:nvSpPr>
          <p:spPr>
            <a:xfrm>
              <a:off x="0" y="47625"/>
              <a:ext cx="2218374" cy="826351"/>
            </a:xfrm>
            <a:prstGeom prst="rect">
              <a:avLst/>
            </a:prstGeom>
          </p:spPr>
          <p:txBody>
            <a:bodyPr anchor="ctr" rtlCol="false" tIns="50800" lIns="50800" bIns="50800" rIns="50800"/>
            <a:lstStyle/>
            <a:p>
              <a:pPr algn="ctr">
                <a:lnSpc>
                  <a:spcPts val="1924"/>
                </a:lnSpc>
              </a:pPr>
            </a:p>
          </p:txBody>
        </p:sp>
      </p:grpSp>
      <p:sp>
        <p:nvSpPr>
          <p:cNvPr name="Freeform 8" id="8"/>
          <p:cNvSpPr/>
          <p:nvPr/>
        </p:nvSpPr>
        <p:spPr>
          <a:xfrm flipH="false" flipV="false" rot="0">
            <a:off x="2127511" y="1114992"/>
            <a:ext cx="737178" cy="737178"/>
          </a:xfrm>
          <a:custGeom>
            <a:avLst/>
            <a:gdLst/>
            <a:ahLst/>
            <a:cxnLst/>
            <a:rect r="r" b="b" t="t" l="l"/>
            <a:pathLst>
              <a:path h="737178" w="737178">
                <a:moveTo>
                  <a:pt x="0" y="0"/>
                </a:moveTo>
                <a:lnTo>
                  <a:pt x="737178" y="0"/>
                </a:lnTo>
                <a:lnTo>
                  <a:pt x="737178" y="737177"/>
                </a:lnTo>
                <a:lnTo>
                  <a:pt x="0" y="737177"/>
                </a:lnTo>
                <a:lnTo>
                  <a:pt x="0" y="0"/>
                </a:lnTo>
                <a:close/>
              </a:path>
            </a:pathLst>
          </a:custGeom>
          <a:blipFill>
            <a:blip r:embed="rId2"/>
            <a:stretch>
              <a:fillRect l="0" t="0" r="0" b="0"/>
            </a:stretch>
          </a:blipFill>
        </p:spPr>
      </p:sp>
      <p:sp>
        <p:nvSpPr>
          <p:cNvPr name="Freeform 9" id="9"/>
          <p:cNvSpPr/>
          <p:nvPr/>
        </p:nvSpPr>
        <p:spPr>
          <a:xfrm flipH="false" flipV="false" rot="0">
            <a:off x="9803504" y="3687691"/>
            <a:ext cx="7455796" cy="3727898"/>
          </a:xfrm>
          <a:custGeom>
            <a:avLst/>
            <a:gdLst/>
            <a:ahLst/>
            <a:cxnLst/>
            <a:rect r="r" b="b" t="t" l="l"/>
            <a:pathLst>
              <a:path h="3727898" w="7455796">
                <a:moveTo>
                  <a:pt x="0" y="0"/>
                </a:moveTo>
                <a:lnTo>
                  <a:pt x="7455796" y="0"/>
                </a:lnTo>
                <a:lnTo>
                  <a:pt x="7455796" y="3727898"/>
                </a:lnTo>
                <a:lnTo>
                  <a:pt x="0" y="3727898"/>
                </a:lnTo>
                <a:lnTo>
                  <a:pt x="0" y="0"/>
                </a:lnTo>
                <a:close/>
              </a:path>
            </a:pathLst>
          </a:custGeom>
          <a:blipFill>
            <a:blip r:embed="rId3"/>
            <a:stretch>
              <a:fillRect l="0" t="0" r="0" b="0"/>
            </a:stretch>
          </a:blipFill>
        </p:spPr>
      </p:sp>
      <p:sp>
        <p:nvSpPr>
          <p:cNvPr name="TextBox 10" id="10"/>
          <p:cNvSpPr txBox="true"/>
          <p:nvPr/>
        </p:nvSpPr>
        <p:spPr>
          <a:xfrm rot="0">
            <a:off x="15507472" y="9185878"/>
            <a:ext cx="1751828" cy="197325"/>
          </a:xfrm>
          <a:prstGeom prst="rect">
            <a:avLst/>
          </a:prstGeom>
        </p:spPr>
        <p:txBody>
          <a:bodyPr anchor="t" rtlCol="false" tIns="0" lIns="0" bIns="0" rIns="0">
            <a:spAutoFit/>
          </a:bodyPr>
          <a:lstStyle/>
          <a:p>
            <a:pPr algn="l">
              <a:lnSpc>
                <a:spcPts val="1409"/>
              </a:lnSpc>
            </a:pPr>
            <a:r>
              <a:rPr lang="en-US" sz="1531">
                <a:solidFill>
                  <a:srgbClr val="FFFFFF"/>
                </a:solidFill>
                <a:latin typeface="Montserrat"/>
                <a:ea typeface="Montserrat"/>
                <a:cs typeface="Montserrat"/>
                <a:sym typeface="Montserrat"/>
              </a:rPr>
              <a:t>page  009</a:t>
            </a:r>
          </a:p>
        </p:txBody>
      </p:sp>
      <p:sp>
        <p:nvSpPr>
          <p:cNvPr name="TextBox 11" id="11"/>
          <p:cNvSpPr txBox="true"/>
          <p:nvPr/>
        </p:nvSpPr>
        <p:spPr>
          <a:xfrm rot="0">
            <a:off x="1122964" y="2477513"/>
            <a:ext cx="16136336" cy="746760"/>
          </a:xfrm>
          <a:prstGeom prst="rect">
            <a:avLst/>
          </a:prstGeom>
        </p:spPr>
        <p:txBody>
          <a:bodyPr anchor="t" rtlCol="false" tIns="0" lIns="0" bIns="0" rIns="0">
            <a:spAutoFit/>
          </a:bodyPr>
          <a:lstStyle/>
          <a:p>
            <a:pPr algn="ctr">
              <a:lnSpc>
                <a:spcPts val="5520"/>
              </a:lnSpc>
            </a:pPr>
            <a:r>
              <a:rPr lang="en-US" sz="6000" b="true">
                <a:solidFill>
                  <a:srgbClr val="FFFFFF"/>
                </a:solidFill>
                <a:latin typeface="Montserrat Bold"/>
                <a:ea typeface="Montserrat Bold"/>
                <a:cs typeface="Montserrat Bold"/>
                <a:sym typeface="Montserrat Bold"/>
              </a:rPr>
              <a:t>Monthly Home Sales &amp; Inventory Trends</a:t>
            </a:r>
          </a:p>
        </p:txBody>
      </p:sp>
      <p:sp>
        <p:nvSpPr>
          <p:cNvPr name="TextBox 12" id="12"/>
          <p:cNvSpPr txBox="true"/>
          <p:nvPr/>
        </p:nvSpPr>
        <p:spPr>
          <a:xfrm rot="0">
            <a:off x="1848937" y="4136341"/>
            <a:ext cx="7219875" cy="2849648"/>
          </a:xfrm>
          <a:prstGeom prst="rect">
            <a:avLst/>
          </a:prstGeom>
        </p:spPr>
        <p:txBody>
          <a:bodyPr anchor="t" rtlCol="false" tIns="0" lIns="0" bIns="0" rIns="0">
            <a:spAutoFit/>
          </a:bodyPr>
          <a:lstStyle/>
          <a:p>
            <a:pPr algn="l">
              <a:lnSpc>
                <a:spcPts val="1794"/>
              </a:lnSpc>
            </a:pPr>
            <a:r>
              <a:rPr lang="en-US" sz="1631">
                <a:solidFill>
                  <a:srgbClr val="FFFFFF"/>
                </a:solidFill>
                <a:latin typeface="Montserrat"/>
                <a:ea typeface="Montserrat"/>
                <a:cs typeface="Montserrat"/>
                <a:sym typeface="Montserrat"/>
              </a:rPr>
              <a:t>This dual-line chart shows national trends in single-family home sales and available inventory from 2018 through 2023.</a:t>
            </a:r>
          </a:p>
          <a:p>
            <a:pPr algn="l">
              <a:lnSpc>
                <a:spcPts val="1794"/>
              </a:lnSpc>
            </a:pPr>
          </a:p>
          <a:p>
            <a:pPr algn="l">
              <a:lnSpc>
                <a:spcPts val="1794"/>
              </a:lnSpc>
            </a:pPr>
            <a:r>
              <a:rPr lang="en-US" sz="1631">
                <a:solidFill>
                  <a:srgbClr val="FFFFFF"/>
                </a:solidFill>
                <a:latin typeface="Montserrat"/>
                <a:ea typeface="Montserrat"/>
                <a:cs typeface="Montserrat"/>
                <a:sym typeface="Montserrat"/>
              </a:rPr>
              <a:t>Key takeaways:</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Inventory fell sharply during 2020–2021, as high demand outpaced supply — contributing to rapid price appreciation.</a:t>
            </a:r>
          </a:p>
          <a:p>
            <a:pPr algn="l" marL="352289" indent="-176144" lvl="1">
              <a:lnSpc>
                <a:spcPts val="1794"/>
              </a:lnSpc>
              <a:buFont typeface="Arial"/>
              <a:buChar char="•"/>
            </a:pPr>
            <a:r>
              <a:rPr lang="en-US" sz="1631">
                <a:solidFill>
                  <a:srgbClr val="FFFFFF"/>
                </a:solidFill>
                <a:latin typeface="Montserrat"/>
                <a:ea typeface="Montserrat"/>
                <a:cs typeface="Montserrat"/>
                <a:sym typeface="Montserrat"/>
              </a:rPr>
              <a:t>Sales volumes peaked in 2021, coinciding with historically low interest rates.</a:t>
            </a:r>
          </a:p>
          <a:p>
            <a:pPr algn="l">
              <a:lnSpc>
                <a:spcPts val="1794"/>
              </a:lnSpc>
            </a:pPr>
          </a:p>
          <a:p>
            <a:pPr algn="l">
              <a:lnSpc>
                <a:spcPts val="1794"/>
              </a:lnSpc>
            </a:pPr>
            <a:r>
              <a:rPr lang="en-US" sz="1631">
                <a:solidFill>
                  <a:srgbClr val="FFFFFF"/>
                </a:solidFill>
                <a:latin typeface="Montserrat"/>
                <a:ea typeface="Montserrat"/>
                <a:cs typeface="Montserrat"/>
                <a:sym typeface="Montserrat"/>
              </a:rPr>
              <a:t>Tracking the balance between supply and demand is essential to understanding local market pressures, and we explore these dynamics at the metro level next.</a:t>
            </a:r>
          </a:p>
          <a:p>
            <a:pPr algn="l">
              <a:lnSpc>
                <a:spcPts val="1794"/>
              </a:lnSpc>
            </a:pPr>
          </a:p>
        </p:txBody>
      </p:sp>
      <p:sp>
        <p:nvSpPr>
          <p:cNvPr name="TextBox 13" id="13"/>
          <p:cNvSpPr txBox="true"/>
          <p:nvPr/>
        </p:nvSpPr>
        <p:spPr>
          <a:xfrm rot="0">
            <a:off x="3171979" y="1275442"/>
            <a:ext cx="2286895" cy="503018"/>
          </a:xfrm>
          <a:prstGeom prst="rect">
            <a:avLst/>
          </a:prstGeom>
        </p:spPr>
        <p:txBody>
          <a:bodyPr anchor="t" rtlCol="false" tIns="0" lIns="0" bIns="0" rIns="0">
            <a:spAutoFit/>
          </a:bodyPr>
          <a:lstStyle/>
          <a:p>
            <a:pPr algn="l">
              <a:lnSpc>
                <a:spcPts val="1924"/>
              </a:lnSpc>
            </a:pPr>
            <a:r>
              <a:rPr lang="en-US" sz="2092" b="true">
                <a:solidFill>
                  <a:srgbClr val="FFFFFF"/>
                </a:solidFill>
                <a:latin typeface="DM Sans Bold"/>
                <a:ea typeface="DM Sans Bold"/>
                <a:cs typeface="DM Sans Bold"/>
                <a:sym typeface="DM Sans Bold"/>
              </a:rPr>
              <a:t>Nashville Software School</a:t>
            </a:r>
          </a:p>
        </p:txBody>
      </p:sp>
      <p:sp>
        <p:nvSpPr>
          <p:cNvPr name="TextBox 14" id="14"/>
          <p:cNvSpPr txBox="true"/>
          <p:nvPr/>
        </p:nvSpPr>
        <p:spPr>
          <a:xfrm rot="0">
            <a:off x="2439048" y="9057982"/>
            <a:ext cx="1549238" cy="246271"/>
          </a:xfrm>
          <a:prstGeom prst="rect">
            <a:avLst/>
          </a:prstGeom>
        </p:spPr>
        <p:txBody>
          <a:bodyPr anchor="t" rtlCol="false" tIns="0" lIns="0" bIns="0" rIns="0">
            <a:spAutoFit/>
          </a:bodyPr>
          <a:lstStyle/>
          <a:p>
            <a:pPr algn="l">
              <a:lnSpc>
                <a:spcPts val="1777"/>
              </a:lnSpc>
            </a:pPr>
            <a:r>
              <a:rPr lang="en-US" sz="1931">
                <a:solidFill>
                  <a:srgbClr val="FFFFFF"/>
                </a:solidFill>
                <a:latin typeface="Montserrat"/>
                <a:ea typeface="Montserrat"/>
                <a:cs typeface="Montserrat"/>
                <a:sym typeface="Montserrat"/>
              </a:rPr>
              <a:t>US Housing</a:t>
            </a:r>
          </a:p>
        </p:txBody>
      </p:sp>
      <p:sp>
        <p:nvSpPr>
          <p:cNvPr name="TextBox 15" id="15"/>
          <p:cNvSpPr txBox="true"/>
          <p:nvPr/>
        </p:nvSpPr>
        <p:spPr>
          <a:xfrm rot="0">
            <a:off x="3988286" y="9057829"/>
            <a:ext cx="2067900" cy="246421"/>
          </a:xfrm>
          <a:prstGeom prst="rect">
            <a:avLst/>
          </a:prstGeom>
        </p:spPr>
        <p:txBody>
          <a:bodyPr anchor="t" rtlCol="false" tIns="0" lIns="0" bIns="0" rIns="0">
            <a:spAutoFit/>
          </a:bodyPr>
          <a:lstStyle/>
          <a:p>
            <a:pPr algn="l">
              <a:lnSpc>
                <a:spcPts val="1777"/>
              </a:lnSpc>
            </a:pPr>
            <a:r>
              <a:rPr lang="en-US" sz="1931" b="true">
                <a:solidFill>
                  <a:srgbClr val="B7E6F3"/>
                </a:solidFill>
                <a:latin typeface="Montserrat Heavy"/>
                <a:ea typeface="Montserrat Heavy"/>
                <a:cs typeface="Montserrat Heavy"/>
                <a:sym typeface="Montserrat Heavy"/>
              </a:rPr>
              <a:t>Market Trends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DAGrH6wOloU</dc:identifier>
  <dcterms:modified xsi:type="dcterms:W3CDTF">2011-08-01T06:04:30Z</dcterms:modified>
  <cp:revision>1</cp:revision>
  <dc:title>us_housing_market_trends</dc:title>
</cp:coreProperties>
</file>